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473" r:id="rId4"/>
    <p:sldId id="622" r:id="rId5"/>
    <p:sldId id="621" r:id="rId6"/>
    <p:sldId id="623" r:id="rId7"/>
    <p:sldId id="624" r:id="rId8"/>
    <p:sldId id="620" r:id="rId9"/>
    <p:sldId id="614" r:id="rId10"/>
    <p:sldId id="625" r:id="rId11"/>
  </p:sldIdLst>
  <p:sldSz cx="12192000" cy="6858000"/>
  <p:notesSz cx="6799263" cy="9929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DE375-D9AB-4994-8766-CCFE98EB5EA3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4B01C-02B4-4BCF-8013-06C1262EC6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7287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5CBF2A-6353-486E-B1E4-ADC5A8642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13B931-DC67-48BF-BFB9-5291A5E5E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4070AE-5FBF-4D5D-B341-535B19CAF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A9B3-6731-4D73-9D0E-2914B5C007A4}" type="datetime1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041A26-6127-438C-838B-738DE0E7F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D7FFE8-0A5E-4806-B003-1F561D26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7E1-FC4B-46DE-9E85-7CF0A8CD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274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4ADA15-781C-4891-942C-B20FB1C56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084F2C-59FA-48E8-81A7-DDC5E8B0B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F99360-8FB4-4C06-BB11-24FDB8328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34B2-246B-493B-8F38-E80721337B18}" type="datetime1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8EA969-244C-4F11-8D5C-AD4E79794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C9EF72-3BDB-4D99-8BA8-4FB6842C9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7E1-FC4B-46DE-9E85-7CF0A8CD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363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D264AFF-AECA-4A04-9870-67BC50A00B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1FFB52-621C-49C1-B42C-2EF807EC2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BBAA4B-465B-44FD-8DA2-9CDAF42CA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7C24-C468-4550-AD02-F591383C338C}" type="datetime1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27153C-62C1-4756-BF9B-11A98C4AF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3F0A75-2AA2-4D65-B99C-E8D8E13EA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7E1-FC4B-46DE-9E85-7CF0A8CD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401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6BB8C-39ED-B959-6EB8-AB0EE75AC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9845BF-9E9B-51EC-0381-78D6E08B5B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A24CB0-F08E-2E0E-3651-71FF2D765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48DA-21A4-4D04-9C97-15BC05A74B8A}" type="datetime1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72F6BD-135E-4CC9-D3D8-9C841D0A0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C68BA8-C524-EA6C-2FE5-A22D79860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CC4C-9C39-493C-8A7F-A0DEB9B4D4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3272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42BC5-B8A7-8EEB-9B7D-C3ECD4257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1763B0-50AB-B92A-2B47-9BB1BB302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75BCDC-5FF5-09B1-79FB-07DEE8FCB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BAB5-35A3-4CB8-8E5D-57509ED8CB68}" type="datetime1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9E3074-17D7-A784-E22C-E95B6CF60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032864-B05B-A43E-1CFA-C7D23063E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CC4C-9C39-493C-8A7F-A0DEB9B4D4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918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34AFD-72D2-8FA3-587F-93DDD06F9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CD1A31-76E6-F6B5-7096-EAADE5AFA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18F95F-1C0E-9494-B3A6-FDC8E4E12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C6E7-6E18-4D32-8694-605D0AE6C9E9}" type="datetime1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C99654-CC36-878C-997C-82B1EC6E6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2F81E1-0DBD-1173-546F-6E6CE1BA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CC4C-9C39-493C-8A7F-A0DEB9B4D4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259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536FD9-E35D-6946-DE3C-6042342C3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AEF1EF-A592-4C00-55D7-299EA8550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C2971B-6CD9-AE46-ABB7-B60CF5355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4F989A-F2D1-8D68-0792-EBAF824BA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8EFD-B6FA-4589-9D69-94FD23BC1EAF}" type="datetime1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0D279A-B65A-3B37-A803-5099B5ACE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DC9844-F6F4-06D5-7CE7-241956E72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CC4C-9C39-493C-8A7F-A0DEB9B4D4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9908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2F98E1-BB2F-EDEF-1DF2-74F70564D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9DA343-A26E-1CE4-6F4B-28464DCF7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10E336-516B-282B-373F-B7F7BF319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8CCB6A-CC95-AA68-356F-B873747FF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D4893BD-E377-E9EA-5333-041F17C88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F5BCEF-7D21-1F07-DC9C-6A834AB3D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AA88-4D41-457C-98C6-14E979585966}" type="datetime1">
              <a:rPr lang="es-ES" smtClean="0"/>
              <a:t>17/04/2024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F8404E2-B9C0-4F52-1FF5-D04E7DD92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A1C0E3F-D32A-5FE8-1230-190D3C95F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CC4C-9C39-493C-8A7F-A0DEB9B4D4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0431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B9186-54EC-F8DC-D41A-DEF54E32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09D87BD-EF48-6B75-4986-D11F0E712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B1FF-9FD0-454F-9C2B-CA7FB8EDF515}" type="datetime1">
              <a:rPr lang="es-ES" smtClean="0"/>
              <a:t>17/04/2024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B3DAA2E-D5AF-7819-E909-79F16E58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6917A0-2925-A53B-9CCE-3B2CC78CA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CC4C-9C39-493C-8A7F-A0DEB9B4D4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7351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2FB65F4-330A-C27F-02AE-360ED6CE1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EA5F-29A5-4311-869D-7D02DD24CACB}" type="datetime1">
              <a:rPr lang="es-ES" smtClean="0"/>
              <a:t>17/04/2024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FAA367-52A2-7D60-70CD-7D88EEAFF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27D5F46-7669-59E8-70F5-D4A9D04E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CC4C-9C39-493C-8A7F-A0DEB9B4D4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943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B85C45-4D3D-73DA-6128-9782C0EF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92D29F-810E-7CE1-9A07-58C3B48B2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2DC144-E05A-D815-8B03-64A7BABC3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37D428-3C0A-7B21-DA5A-C39748306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E9ED-CD80-4AF7-98AA-4148E1FB789D}" type="datetime1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468B4A-F93C-0580-0519-61631F40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384BA8-AF48-8889-92AA-8E16300CE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CC4C-9C39-493C-8A7F-A0DEB9B4D4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913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76650A-0B30-48F9-A801-B40B86228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F34FA0-738C-4CBC-8A52-53F2E1D31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0BA67D-4C98-420A-8CDD-13FEEF2B2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4A4-1AF9-4252-86C5-9D5BF9BC7EB3}" type="datetime1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8C085F-CBCC-497C-9CEE-2CDCD82C8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6FBA5B-1A56-4457-A282-AEE0BF9D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7E1-FC4B-46DE-9E85-7CF0A8CD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119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A0CC41-9650-EC91-4CA5-9882D5AA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B657C07-A052-1DDB-C48A-6FEEA2923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C11E86-A6CC-5574-C1CB-03596EA11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AA230F-72BD-D54F-B7EE-E51A22CD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7A2B-FD49-4624-A393-8B032A15ED5F}" type="datetime1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814358-A95C-54F5-01B0-970AD7718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5DACAD-4BD5-3232-A775-F9DEFE26E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CC4C-9C39-493C-8A7F-A0DEB9B4D4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427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3281D5-EBC2-4AED-7155-67010764C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A4405AC-4153-72C0-C777-9556366EE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015F16-BDCF-2E85-9685-9F3C15086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713A-9732-48DE-83F5-0F1DC2DBC8E7}" type="datetime1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9CCA98-3264-78A0-011C-A072191D7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F486DE-D623-7FAE-1A57-8702CCD9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CC4C-9C39-493C-8A7F-A0DEB9B4D4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6976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42A9ECA-0400-0201-248F-6A42602023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60B4FC-F891-4D4E-6962-93B53A4CF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C8D170-8781-391B-4D73-AD7A6B0D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38B6-D06A-4F9E-8E61-59E8C9553E9F}" type="datetime1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2150E5-B639-2BAB-6B13-84DBFC3EF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919A76-A7EF-918A-FD33-9F2EC361D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CC4C-9C39-493C-8A7F-A0DEB9B4D4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186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8A56B3-7725-49E5-B0A5-517E818C7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202AA2-DC05-429B-BAEF-8979EC515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A49AD8-1C53-4318-814F-0EAFC3124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C2AF-ED73-42B7-9AA0-20720963CE42}" type="datetime1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A0DFFB-2E9E-4F89-8959-422BB1CED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5F2200-E797-46E3-8854-9DDCD42CF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7E1-FC4B-46DE-9E85-7CF0A8CD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9359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0361A7-EDBE-4B42-AE2F-24C47C344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2070E2-7FFC-4EC4-9376-4C720B3A8C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523995-5DEB-401A-B464-E8E8D7041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54E503-E8A0-4BB4-896E-C3FCE2AAD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B9F8-5C67-4E91-800E-34C3ADC4AB90}" type="datetime1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9EE099-2C18-4395-B7E3-961A887F9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2B6A3F-3560-4FF4-B971-6AE62DF65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7E1-FC4B-46DE-9E85-7CF0A8CD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443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A2C5C-5E9D-4A45-9A77-D30AFDE5C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2D5552-7CDD-4E21-B7C1-C316C30D5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50E944-18A1-48EE-8692-327E0FC5E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EFC2CA8-1572-4E5D-94E4-7E479A045E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9263A05-399E-4D19-B268-8DB69C4802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ADED280-2039-4EB1-8874-BCC3A67DA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C691-D8AB-4D4A-A3F0-5A12FC8BBA7B}" type="datetime1">
              <a:rPr lang="es-ES" smtClean="0"/>
              <a:t>17/04/2024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661C223-9F8A-4F03-877C-7CA5220DD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ABC6609-9FCE-4C0E-AE58-AED930DFD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7E1-FC4B-46DE-9E85-7CF0A8CD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67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A58A0D-665A-40EE-B98B-EDCB3A572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051D1D-C788-46E3-BAD7-5EAC6B274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BA77-1E9D-4701-AB4D-956BFDDE90F5}" type="datetime1">
              <a:rPr lang="es-ES" smtClean="0"/>
              <a:t>17/04/2024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A19C6D-8F31-45ED-882F-CB977E05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F3514A0-13BD-444C-B493-5C49C6F4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7E1-FC4B-46DE-9E85-7CF0A8CD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77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2C170EC-2610-451B-B932-969D520D5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FF52-342F-4353-AA93-326835AA4A2C}" type="datetime1">
              <a:rPr lang="es-ES" smtClean="0"/>
              <a:t>17/04/2024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C4EFB43-41F3-41FF-A674-0A4F1EDBF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0619DA7-964A-4E8C-A0A9-693C3FCBD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7E1-FC4B-46DE-9E85-7CF0A8CD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030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C2FF05-E7C0-4470-A27E-A759B7ABE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EAED3A-9069-4094-A8F4-75B3205EF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CEC19F-94AF-4441-A8A4-3332E3E1A1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14EB34-317F-463E-BF50-2F357A915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3620-6D3C-4D64-959E-449646E60A3E}" type="datetime1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C2C17F-D8B4-4F2B-97A6-7FAB8EDA6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691DA1-DE3D-44B7-8330-079AFA67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7E1-FC4B-46DE-9E85-7CF0A8CD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898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D9E4B7-47DC-43A5-967F-EC06FCFAD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C7317E-D368-4529-849B-3BD22551AE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208B74-799F-4C6B-B0C3-48A28591D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EE3F5D-DACB-418E-AEE6-4C9FBA0BB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5590-704A-49FB-BFAE-C30AB0E6F4AA}" type="datetime1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111759-EE1B-4794-9605-9B25FBE13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F6F214-85B4-407F-9B8A-7C837079F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7E1-FC4B-46DE-9E85-7CF0A8CD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79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226BEBD-CB45-452A-A55A-D13F2F189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1BF38C-4676-4097-9C0F-3B8AA9D25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EDFE44-BAB2-41D3-BFA9-D43868A14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2E4AE-D38D-4C14-8179-72B7C65E9410}" type="datetime1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95F0B2-5C2F-4509-8B07-DFED686721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Servicio de Apoyo a la Investigación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AE0934-73E4-4F0F-8663-60F9DBC7A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297E1-FC4B-46DE-9E85-7CF0A8CD6D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429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867501E-9B7D-5F0A-F03E-D8B1891CC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6A3C29-B4CB-0EFA-3D9B-FB7DE3F6E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BBBFEC-C0EA-1D27-7D8D-53B8C7D01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3B415-C3AE-4C57-B752-1DFA04F4C66B}" type="datetime1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E0317F-2653-2C9E-5944-E39AEC70F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Servicio de Apoyo a la Investigación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FF41D5-0AEA-C477-ADF1-2C7BFD178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DCC4C-9C39-493C-8A7F-A0DEB9B4D4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91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investiga.uva.es/gestion-y-resultados/gestion-y-apoyo-a-la-investigacion/gastos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gestion.proyectos.investigaci&#243;n@uva.es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eccion.personal.investigacion@uva.es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9F9B2A-0F35-4AE9-B115-B4D9CCE01D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Procedimiento para gastos de proyectos que tengan fondos MRR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2C3E72-FB47-49AF-A753-0531125B10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D32F04B-9C37-402D-BF9F-D9E5F029FA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523" y="3602038"/>
            <a:ext cx="6630325" cy="123842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5D019C1-2F9A-4313-A348-B6AA4ABCE4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052" y="5349875"/>
            <a:ext cx="4805265" cy="876254"/>
          </a:xfrm>
          <a:prstGeom prst="rect">
            <a:avLst/>
          </a:prstGeom>
        </p:spPr>
      </p:pic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6DBE928-5794-4259-BF09-07244DB1C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Servicio de Apoyo a la Investigación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EEBF06-29A0-4DF4-8DC9-4D84DB79D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7E1-FC4B-46DE-9E85-7CF0A8CD6D0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609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8CA2AF-3846-4E1E-B27C-6D72ADA81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820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600" b="1" dirty="0"/>
              <a:t>Nuevo proceso de gestión de gastos en proyectos con fondos MRR</a:t>
            </a:r>
            <a:r>
              <a:rPr lang="es-ES" dirty="0"/>
              <a:t>. </a:t>
            </a:r>
            <a:r>
              <a:rPr lang="es-ES" sz="2200" dirty="0"/>
              <a:t>Gastos que requieran expediente de contrato menor </a:t>
            </a:r>
            <a:r>
              <a:rPr lang="es-ES" sz="2200" b="1" dirty="0"/>
              <a:t>(hasta 14.999,99 € +IVA)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9F1CE08-805E-4E87-B34B-BB262D99C8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161737"/>
              </p:ext>
            </p:extLst>
          </p:nvPr>
        </p:nvGraphicFramePr>
        <p:xfrm>
          <a:off x="391583" y="1309688"/>
          <a:ext cx="11605683" cy="4938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4300">
                  <a:extLst>
                    <a:ext uri="{9D8B030D-6E8A-4147-A177-3AD203B41FA5}">
                      <a16:colId xmlns:a16="http://schemas.microsoft.com/office/drawing/2014/main" val="2386575391"/>
                    </a:ext>
                  </a:extLst>
                </a:gridCol>
                <a:gridCol w="1603305">
                  <a:extLst>
                    <a:ext uri="{9D8B030D-6E8A-4147-A177-3AD203B41FA5}">
                      <a16:colId xmlns:a16="http://schemas.microsoft.com/office/drawing/2014/main" val="1805708539"/>
                    </a:ext>
                  </a:extLst>
                </a:gridCol>
                <a:gridCol w="1408460">
                  <a:extLst>
                    <a:ext uri="{9D8B030D-6E8A-4147-A177-3AD203B41FA5}">
                      <a16:colId xmlns:a16="http://schemas.microsoft.com/office/drawing/2014/main" val="3133857565"/>
                    </a:ext>
                  </a:extLst>
                </a:gridCol>
                <a:gridCol w="1309846">
                  <a:extLst>
                    <a:ext uri="{9D8B030D-6E8A-4147-A177-3AD203B41FA5}">
                      <a16:colId xmlns:a16="http://schemas.microsoft.com/office/drawing/2014/main" val="646789949"/>
                    </a:ext>
                  </a:extLst>
                </a:gridCol>
                <a:gridCol w="1486439">
                  <a:extLst>
                    <a:ext uri="{9D8B030D-6E8A-4147-A177-3AD203B41FA5}">
                      <a16:colId xmlns:a16="http://schemas.microsoft.com/office/drawing/2014/main" val="3279422882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73859124"/>
                    </a:ext>
                  </a:extLst>
                </a:gridCol>
                <a:gridCol w="1350266">
                  <a:extLst>
                    <a:ext uri="{9D8B030D-6E8A-4147-A177-3AD203B41FA5}">
                      <a16:colId xmlns:a16="http://schemas.microsoft.com/office/drawing/2014/main" val="199753574"/>
                    </a:ext>
                  </a:extLst>
                </a:gridCol>
                <a:gridCol w="1003467">
                  <a:extLst>
                    <a:ext uri="{9D8B030D-6E8A-4147-A177-3AD203B41FA5}">
                      <a16:colId xmlns:a16="http://schemas.microsoft.com/office/drawing/2014/main" val="2351827430"/>
                    </a:ext>
                  </a:extLst>
                </a:gridCol>
              </a:tblGrid>
              <a:tr h="49387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1. (Investigador/Dpto.)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Recabar los tres presupuestos de acuerdo con la instrucción del Vicerrectorado de Economía. Para más de 3.000€  (+IVA) en fungible y servicios y más de 500€ (+IVA) en inventariable.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Solicitar autorización a las empresas, para ceder los datos a AEAT en el impreso de solicitud de presupuesto </a:t>
                      </a: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(modelo 1)</a:t>
                      </a:r>
                      <a:endParaRPr lang="es-ES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 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2. (Investigador/Dpto.)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inicia el expediente de contrato menor hasta antes de la adjudicación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Marcar </a:t>
                      </a:r>
                      <a:r>
                        <a:rPr lang="es-ES" sz="1100" u="sng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fondos PRTR</a:t>
                      </a: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datos complementarios-financiación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Generar la DACI del Investigador principal, en el módulo de contratos del UXXI Económico, y anexar: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- el/los presupuesto/s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- la con autorización de cesión de datos de todas las ofertas (modelo 1)</a:t>
                      </a:r>
                      <a:endParaRPr lang="es-E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Antes de adjudicar se guarda y se sale.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Esperar a que la Unidad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realice las actuaciones pertinentes y comunique el resultado.</a:t>
                      </a: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3. (Unidad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La unidad de gestión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 crea el negocio jurídico (uno por cada expediente), sube la DACI y recaba la autorización para el responsable de la tramitación.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70C0"/>
                          </a:solidFill>
                          <a:effectLst/>
                        </a:rPr>
                        <a:t>(</a:t>
                      </a:r>
                      <a:r>
                        <a:rPr lang="es-ES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Tarda 1 día aprox.)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4. (Unidad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La unidad de gestión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 introduce en MINERVA los datos para obtener el informe sobre el riesgo de conflicto de interés.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(Proceso nocturno. Tarda 1 día  aprox.)</a:t>
                      </a:r>
                      <a:endParaRPr lang="es-E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5. (Unidad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Recoger en MINERVA el resultado de la evaluación de conflicto de interés. Si hay “banderas rojas” o “negras”,  se inicia el procedimiento para resolver dichas incidencias.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Una vez resueltas las incidencias se volverá a consultar en MINERVA .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Se guardan en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 todas las actuaciones realizadas.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(Resolución de banderas 5 días aprox.)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6. (Investigador/Dpto.)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Una vez recibido el conforme sobre el gasto, adjudicar el contrato menor y enviar la adjudicación a la empresa seleccionada junto con: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Declaración de cesión y tratamiento de datos en relación con la ejecución de actuaciones del PRTR </a:t>
                      </a: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(modelo 3)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DACI  del adjudicatario </a:t>
                      </a: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(modelo 2)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Ambos documentos serán firmados por la empresa adjudicataria y se subirán al justificante de gasto (en la pestaña “Documentación”), de la factura que el proveedor presente en FACE.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7. (Unidad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Subir al expediente creado en COFFEE la factura, las autorizaciones y el justificante de pago y completar los datos del suministrador.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8.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Realizar las labores de acreditación y certificación de los objetivos.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997101"/>
                  </a:ext>
                </a:extLst>
              </a:tr>
            </a:tbl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38FD3E-D27B-48CA-9E4B-2B81C67CA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Servicio de Apoyo a la Investigación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19381D-C19A-4BC0-B461-609ED3160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CC4C-9C39-493C-8A7F-A0DEB9B4D483}" type="slidenum">
              <a:rPr lang="es-ES" smtClean="0"/>
              <a:t>2</a:t>
            </a:fld>
            <a:endParaRPr lang="es-ES"/>
          </a:p>
        </p:txBody>
      </p:sp>
      <p:sp>
        <p:nvSpPr>
          <p:cNvPr id="7" name="Explosión: 14 puntos 6">
            <a:extLst>
              <a:ext uri="{FF2B5EF4-FFF2-40B4-BE49-F238E27FC236}">
                <a16:creationId xmlns:a16="http://schemas.microsoft.com/office/drawing/2014/main" id="{8206D8C0-5ACD-42A1-8D9F-C3F054D4B945}"/>
              </a:ext>
            </a:extLst>
          </p:cNvPr>
          <p:cNvSpPr/>
          <p:nvPr/>
        </p:nvSpPr>
        <p:spPr>
          <a:xfrm rot="16200000" flipV="1">
            <a:off x="8864210" y="3496343"/>
            <a:ext cx="393964" cy="893749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900" b="1" dirty="0">
                <a:solidFill>
                  <a:srgbClr val="FF0000"/>
                </a:solidFill>
              </a:rPr>
              <a:t>nuevo</a:t>
            </a:r>
          </a:p>
        </p:txBody>
      </p:sp>
    </p:spTree>
    <p:extLst>
      <p:ext uri="{BB962C8B-B14F-4D97-AF65-F5344CB8AC3E}">
        <p14:creationId xmlns:p14="http://schemas.microsoft.com/office/powerpoint/2010/main" val="3598749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0CB90E-CFCA-496D-AE37-ACEE42D8D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1992"/>
            <a:ext cx="10515600" cy="1325563"/>
          </a:xfrm>
        </p:spPr>
        <p:txBody>
          <a:bodyPr>
            <a:normAutofit/>
          </a:bodyPr>
          <a:lstStyle/>
          <a:p>
            <a:r>
              <a:rPr lang="es-ES" sz="3200" b="1" dirty="0"/>
              <a:t>Modelo de solicitud de presupuesto PRTR, con autorización de cesión de datos </a:t>
            </a:r>
            <a:r>
              <a:rPr lang="es-ES" sz="3200" b="1" dirty="0">
                <a:solidFill>
                  <a:srgbClr val="FF0000"/>
                </a:solidFill>
              </a:rPr>
              <a:t>(modelo 1)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F7EA8358-029A-42E2-AEC3-C35906C3D0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9458" y="1479649"/>
            <a:ext cx="6845416" cy="4876701"/>
          </a:xfrm>
          <a:solidFill>
            <a:schemeClr val="accent4">
              <a:lumMod val="40000"/>
              <a:lumOff val="60000"/>
            </a:schemeClr>
          </a:solidFill>
        </p:spPr>
      </p:pic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3D1B047-20E4-49DB-89ED-0B4A5B01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B29B5EA-F709-43B7-9F15-869C1773E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CC4C-9C39-493C-8A7F-A0DEB9B4D483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30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397C55-6F8A-4583-AA60-D1ACC1E06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000"/>
          </a:xfrm>
        </p:spPr>
        <p:txBody>
          <a:bodyPr>
            <a:normAutofit/>
          </a:bodyPr>
          <a:lstStyle/>
          <a:p>
            <a:r>
              <a:rPr lang="es-ES" sz="4000" dirty="0"/>
              <a:t>Identificación de los fondos PRTR en el expediente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828A393-44B7-4B89-945A-618D695F6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D75896-FD36-43D8-87E0-DFAC076FC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CC4C-9C39-493C-8A7F-A0DEB9B4D483}" type="slidenum">
              <a:rPr lang="es-ES" smtClean="0"/>
              <a:t>4</a:t>
            </a:fld>
            <a:endParaRPr lang="es-ES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34CC67F5-3620-4771-85D1-F71F9E77B82C}"/>
              </a:ext>
            </a:extLst>
          </p:cNvPr>
          <p:cNvSpPr/>
          <p:nvPr/>
        </p:nvSpPr>
        <p:spPr>
          <a:xfrm>
            <a:off x="3497510" y="3808603"/>
            <a:ext cx="1082180" cy="184557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Marcador de contenido 13">
            <a:extLst>
              <a:ext uri="{FF2B5EF4-FFF2-40B4-BE49-F238E27FC236}">
                <a16:creationId xmlns:a16="http://schemas.microsoft.com/office/drawing/2014/main" id="{E3B180FC-179E-4BCA-8A75-D54A96E8B0E4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195" t="6665" r="29413" b="3764"/>
          <a:stretch/>
        </p:blipFill>
        <p:spPr bwMode="auto">
          <a:xfrm>
            <a:off x="2759978" y="1124126"/>
            <a:ext cx="6962862" cy="5232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51E1FAC9-E71E-4107-861E-F1DDA71F4476}"/>
              </a:ext>
            </a:extLst>
          </p:cNvPr>
          <p:cNvSpPr/>
          <p:nvPr/>
        </p:nvSpPr>
        <p:spPr>
          <a:xfrm>
            <a:off x="3204594" y="3900881"/>
            <a:ext cx="1149292" cy="365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591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35554-9FF2-4B06-B68F-05FAB018D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165"/>
          </a:xfrm>
        </p:spPr>
        <p:txBody>
          <a:bodyPr>
            <a:normAutofit/>
          </a:bodyPr>
          <a:lstStyle/>
          <a:p>
            <a:r>
              <a:rPr lang="es-ES" sz="3200" b="1" dirty="0"/>
              <a:t>DACI que firma el I.P., para expedientes con fondos PRTR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3C0A837-4743-4073-9E71-C41A56FCB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C30F34-E832-4143-80EC-0B50E65C2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CC4C-9C39-493C-8A7F-A0DEB9B4D483}" type="slidenum">
              <a:rPr lang="es-ES" smtClean="0"/>
              <a:t>5</a:t>
            </a:fld>
            <a:endParaRPr lang="es-ES"/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B00F444B-9120-4A0A-B0E1-02BDDA284034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-1" t="5523" r="34019" b="26685"/>
          <a:stretch/>
        </p:blipFill>
        <p:spPr bwMode="auto">
          <a:xfrm>
            <a:off x="2331413" y="1065402"/>
            <a:ext cx="8054158" cy="51115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47400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754E8C-4297-4784-B693-EABDDFF0C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0277"/>
          </a:xfrm>
        </p:spPr>
        <p:txBody>
          <a:bodyPr/>
          <a:lstStyle/>
          <a:p>
            <a:r>
              <a:rPr lang="es-ES" dirty="0"/>
              <a:t>Impresos PRTR.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B1545F-FB4D-4F9D-BC3B-AEC366132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853"/>
            <a:ext cx="10515600" cy="4541110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1. Modelo de solicitud de presupuesto, con autorización de tratamiento de datos. </a:t>
            </a:r>
            <a:r>
              <a:rPr lang="es-ES" sz="2000" dirty="0"/>
              <a:t>Para que las empresas que participan autoricen a meter sus datos en </a:t>
            </a:r>
            <a:r>
              <a:rPr lang="es-ES" sz="2000" dirty="0" err="1"/>
              <a:t>Coffee</a:t>
            </a:r>
            <a:r>
              <a:rPr lang="es-ES" sz="2000" dirty="0"/>
              <a:t> y MINERVA</a:t>
            </a:r>
            <a:r>
              <a:rPr lang="es-ES" sz="2000" b="1" dirty="0"/>
              <a:t>. Se anexará en la pestaña “Otros” del </a:t>
            </a:r>
            <a:r>
              <a:rPr lang="es-ES" sz="2000" b="1" dirty="0" err="1"/>
              <a:t>Expte</a:t>
            </a:r>
            <a:r>
              <a:rPr lang="es-ES" sz="2000" b="1" dirty="0"/>
              <a:t> de contrato menor. </a:t>
            </a:r>
            <a:r>
              <a:rPr lang="es-ES" sz="2000" b="1" dirty="0">
                <a:solidFill>
                  <a:srgbClr val="FF0000"/>
                </a:solidFill>
              </a:rPr>
              <a:t>(modelo 1)</a:t>
            </a:r>
          </a:p>
          <a:p>
            <a:r>
              <a:rPr lang="es-ES" dirty="0"/>
              <a:t>2. DACI del </a:t>
            </a:r>
            <a:r>
              <a:rPr lang="es-ES" u="sng" dirty="0"/>
              <a:t>órgano de contratación</a:t>
            </a:r>
            <a:r>
              <a:rPr lang="es-ES" dirty="0"/>
              <a:t>.</a:t>
            </a:r>
            <a:r>
              <a:rPr lang="es-ES" sz="2000" dirty="0"/>
              <a:t> </a:t>
            </a:r>
            <a:r>
              <a:rPr lang="es-ES" dirty="0"/>
              <a:t>Documento de ausencia de conflicto de interés</a:t>
            </a:r>
            <a:r>
              <a:rPr lang="es-ES" sz="2000" dirty="0"/>
              <a:t>. La firmará la persona o personas que adjudican el contrato (IP, comisión de selección, mesa de contratación). </a:t>
            </a:r>
            <a:r>
              <a:rPr lang="es-ES" sz="2000" b="1" dirty="0">
                <a:solidFill>
                  <a:srgbClr val="FF0000"/>
                </a:solidFill>
              </a:rPr>
              <a:t>(para contratos menores, se genera en el módulo de contratos del UXXI Económico)</a:t>
            </a:r>
          </a:p>
          <a:p>
            <a:pPr algn="just"/>
            <a:r>
              <a:rPr lang="es-ES" dirty="0"/>
              <a:t>3. DACI del </a:t>
            </a:r>
            <a:r>
              <a:rPr lang="es-ES" u="sng" dirty="0"/>
              <a:t>proveedor.</a:t>
            </a:r>
            <a:r>
              <a:rPr lang="es-ES" dirty="0"/>
              <a:t> Documento de ausencia de conflicto de interés. </a:t>
            </a:r>
            <a:r>
              <a:rPr lang="es-ES" sz="2000" dirty="0"/>
              <a:t>La firmará la empresa/proveedor que sea adjudicataria del contrato </a:t>
            </a:r>
            <a:r>
              <a:rPr lang="es-ES" sz="2000" b="1" dirty="0">
                <a:solidFill>
                  <a:srgbClr val="FF0000"/>
                </a:solidFill>
              </a:rPr>
              <a:t>(modelo 2)</a:t>
            </a:r>
          </a:p>
          <a:p>
            <a:pPr algn="just"/>
            <a:r>
              <a:rPr lang="es-ES" dirty="0"/>
              <a:t>4.Declaración de cesión y tratamiento de datos. </a:t>
            </a:r>
            <a:r>
              <a:rPr lang="es-ES" sz="2000" dirty="0"/>
              <a:t>Autorización para tratamiento de datos de la empresa que factura </a:t>
            </a:r>
            <a:r>
              <a:rPr lang="es-ES" sz="2000" b="1" dirty="0">
                <a:solidFill>
                  <a:srgbClr val="FF0000"/>
                </a:solidFill>
              </a:rPr>
              <a:t>(modelo 3)</a:t>
            </a:r>
          </a:p>
          <a:p>
            <a:pPr marL="0" indent="0" algn="just">
              <a:buNone/>
            </a:pPr>
            <a:endParaRPr lang="es-ES" sz="2000" dirty="0"/>
          </a:p>
          <a:p>
            <a:pPr marL="0" indent="0" algn="just">
              <a:buNone/>
            </a:pPr>
            <a:r>
              <a:rPr lang="es-ES" sz="2000" dirty="0"/>
              <a:t>Se puede acceder a ellos en la dirección: </a:t>
            </a:r>
            <a:r>
              <a:rPr lang="es-ES" sz="2000" dirty="0">
                <a:hlinkClick r:id="rId2"/>
              </a:rPr>
              <a:t>https://investiga.uva.es/gestion-y-resultados/gestion-y-apoyo-a-la-investigacion/gastos/</a:t>
            </a:r>
            <a:r>
              <a:rPr lang="es-ES" sz="2000" dirty="0"/>
              <a:t>. Apartado: </a:t>
            </a:r>
            <a:r>
              <a:rPr lang="es-ES" sz="2000" b="1" dirty="0"/>
              <a:t>“Documentación tramitación NEXT GENERATION EU”</a:t>
            </a:r>
          </a:p>
          <a:p>
            <a:pPr algn="just"/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440B07B-8DD8-40F5-B5AB-6EF3E96F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01E039-B039-447E-BC81-0F973EC97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CC4C-9C39-493C-8A7F-A0DEB9B4D483}" type="slidenum">
              <a:rPr lang="es-ES" smtClean="0"/>
              <a:t>6</a:t>
            </a:fld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DEDF531-B04C-4774-A524-12593A5B3B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2" y="3760860"/>
            <a:ext cx="981541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11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8CA2AF-3846-4E1E-B27C-6D72ADA81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Nuevo proceso de gestión de gastos en proyectos con fondos MRR. </a:t>
            </a:r>
            <a:r>
              <a:rPr lang="es-ES" sz="2000" dirty="0"/>
              <a:t>Gastos de importe </a:t>
            </a:r>
            <a:r>
              <a:rPr lang="es-ES" sz="2000" b="1" dirty="0"/>
              <a:t>entre 15.000 y 49.999,99€ (+IVA)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9F1CE08-805E-4E87-B34B-BB262D99C8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692322"/>
              </p:ext>
            </p:extLst>
          </p:nvPr>
        </p:nvGraphicFramePr>
        <p:xfrm>
          <a:off x="419099" y="1134533"/>
          <a:ext cx="11353801" cy="5241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5750">
                  <a:extLst>
                    <a:ext uri="{9D8B030D-6E8A-4147-A177-3AD203B41FA5}">
                      <a16:colId xmlns:a16="http://schemas.microsoft.com/office/drawing/2014/main" val="2386575391"/>
                    </a:ext>
                  </a:extLst>
                </a:gridCol>
                <a:gridCol w="1543108">
                  <a:extLst>
                    <a:ext uri="{9D8B030D-6E8A-4147-A177-3AD203B41FA5}">
                      <a16:colId xmlns:a16="http://schemas.microsoft.com/office/drawing/2014/main" val="1805708539"/>
                    </a:ext>
                  </a:extLst>
                </a:gridCol>
                <a:gridCol w="1403292">
                  <a:extLst>
                    <a:ext uri="{9D8B030D-6E8A-4147-A177-3AD203B41FA5}">
                      <a16:colId xmlns:a16="http://schemas.microsoft.com/office/drawing/2014/main" val="3133857565"/>
                    </a:ext>
                  </a:extLst>
                </a:gridCol>
                <a:gridCol w="1256018">
                  <a:extLst>
                    <a:ext uri="{9D8B030D-6E8A-4147-A177-3AD203B41FA5}">
                      <a16:colId xmlns:a16="http://schemas.microsoft.com/office/drawing/2014/main" val="646789949"/>
                    </a:ext>
                  </a:extLst>
                </a:gridCol>
                <a:gridCol w="1300915">
                  <a:extLst>
                    <a:ext uri="{9D8B030D-6E8A-4147-A177-3AD203B41FA5}">
                      <a16:colId xmlns:a16="http://schemas.microsoft.com/office/drawing/2014/main" val="3279422882"/>
                    </a:ext>
                  </a:extLst>
                </a:gridCol>
                <a:gridCol w="1786234">
                  <a:extLst>
                    <a:ext uri="{9D8B030D-6E8A-4147-A177-3AD203B41FA5}">
                      <a16:colId xmlns:a16="http://schemas.microsoft.com/office/drawing/2014/main" val="73859124"/>
                    </a:ext>
                  </a:extLst>
                </a:gridCol>
                <a:gridCol w="1309003">
                  <a:extLst>
                    <a:ext uri="{9D8B030D-6E8A-4147-A177-3AD203B41FA5}">
                      <a16:colId xmlns:a16="http://schemas.microsoft.com/office/drawing/2014/main" val="199753574"/>
                    </a:ext>
                  </a:extLst>
                </a:gridCol>
                <a:gridCol w="1199481">
                  <a:extLst>
                    <a:ext uri="{9D8B030D-6E8A-4147-A177-3AD203B41FA5}">
                      <a16:colId xmlns:a16="http://schemas.microsoft.com/office/drawing/2014/main" val="2351827430"/>
                    </a:ext>
                  </a:extLst>
                </a:gridCol>
              </a:tblGrid>
              <a:tr h="3848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1. (Investigador/Dpto.)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Recabar los tres presupuestos de acuerdo con la Ley de Contratos del Sector Público.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Solicitar autorización a las empresas, para ceder los datos a AEAT en el impreso de solicitud de presupuesto </a:t>
                      </a: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(modelo 1)</a:t>
                      </a:r>
                      <a:endParaRPr lang="es-ES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es-ES" sz="1100" dirty="0">
                          <a:effectLst/>
                        </a:rPr>
                        <a:t>(Investigador/Dpto.)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envía la documentación a </a:t>
                      </a: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gestion.proyectos.investigación@uva.es</a:t>
                      </a: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junto con la propuesta de gasto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revisa y si está correcta, se comunica al Investigador/Dpto. para proseguir con la apertura del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Expte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Contrato menor.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inicia el expediente de contrato menor, hasta antes de la adjudicación, siguiendo los </a:t>
                      </a:r>
                      <a:r>
                        <a:rPr lang="es-ES" sz="110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mismos pasos que para la apertura de un </a:t>
                      </a:r>
                      <a:r>
                        <a:rPr lang="es-ES" sz="1100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Expte</a:t>
                      </a:r>
                      <a:r>
                        <a:rPr lang="es-ES" sz="110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Contrato menor de menos de 15.000€ </a:t>
                      </a:r>
                      <a:r>
                        <a:rPr lang="es-ES" sz="1100" u="sng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(ver pág. 2). </a:t>
                      </a:r>
                      <a:r>
                        <a:rPr lang="es-ES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Anexar al resto de documentación del contrato menor, la propuesta de gasto.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3. (Unidad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La unidad de gestión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 crea el negocio jurídico (uno por cada expediente), sube la DACI y recaba la autorización para el responsable de la tramitación.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70C0"/>
                          </a:solidFill>
                          <a:effectLst/>
                        </a:rPr>
                        <a:t>(</a:t>
                      </a:r>
                      <a:r>
                        <a:rPr lang="es-ES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Tarda 1 día aprox.)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4. (Unidad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La unidad de gestión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 introduce en MINERVA los datos para obtener el informe sobre el riesgo de conflicto de interés.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(Proceso nocturno. Tarda 1 día  aprox.)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5. (Unidad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Recoger en MINERVA el resultado de la evaluación de conflicto de interés. Si hay “banderas rojas” o “negras”,  se inicia el procedimiento para resolver dichas incidencias.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Una vez resueltas las incidencias se volverá a consultar en MINERVA .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Se guardan en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 todas las actuaciones realizadas.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(Resolución de banderas 5 días aprox.)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>
                          <a:effectLst/>
                        </a:rPr>
                        <a:t>6. (Investigador/Dpto.)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Una vez recibido el conforme sobre el gasto, adjudicar el contrato menor y enviar la adjudicación a la empresa seleccionada junto con: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Declaración de cesión y tratamiento de datos en relación con la ejecución de actuaciones del PRTR </a:t>
                      </a: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(modelo 3)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DACI  del adjudicatario </a:t>
                      </a: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(modelo 2)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Ambos documentos serán firmados por la empresa adjudicataria y se subirán al justificante de gasto (en la pestaña “Documentación”), de la factura que el proveedor presente en FACE.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7. (Unidad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Subir al expediente creado en COFFEE la factura, las autorizaciones y el justificante de pago y completar los datos del suministrador.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8.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Realizar las labores de acreditación y certificación de los objetivos.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997101"/>
                  </a:ext>
                </a:extLst>
              </a:tr>
            </a:tbl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38FD3E-D27B-48CA-9E4B-2B81C67CA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Servicio de Apoyo a la Investigación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19381D-C19A-4BC0-B461-609ED3160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CC4C-9C39-493C-8A7F-A0DEB9B4D483}" type="slidenum">
              <a:rPr lang="es-ES" smtClean="0"/>
              <a:t>7</a:t>
            </a:fld>
            <a:endParaRPr lang="es-ES"/>
          </a:p>
        </p:txBody>
      </p:sp>
      <p:sp>
        <p:nvSpPr>
          <p:cNvPr id="6" name="Explosión: 14 puntos 5">
            <a:extLst>
              <a:ext uri="{FF2B5EF4-FFF2-40B4-BE49-F238E27FC236}">
                <a16:creationId xmlns:a16="http://schemas.microsoft.com/office/drawing/2014/main" id="{C2104E7D-C6C7-4296-B691-9D5B6657840A}"/>
              </a:ext>
            </a:extLst>
          </p:cNvPr>
          <p:cNvSpPr/>
          <p:nvPr/>
        </p:nvSpPr>
        <p:spPr>
          <a:xfrm rot="16200000" flipV="1">
            <a:off x="8658496" y="3156220"/>
            <a:ext cx="365124" cy="910683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900" b="1" dirty="0">
                <a:solidFill>
                  <a:srgbClr val="FF0000"/>
                </a:solidFill>
              </a:rPr>
              <a:t>nuevo</a:t>
            </a:r>
          </a:p>
        </p:txBody>
      </p:sp>
    </p:spTree>
    <p:extLst>
      <p:ext uri="{BB962C8B-B14F-4D97-AF65-F5344CB8AC3E}">
        <p14:creationId xmlns:p14="http://schemas.microsoft.com/office/powerpoint/2010/main" val="11807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8CA2AF-3846-4E1E-B27C-6D72ADA8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Nuevo proceso de gestión de contratos de personal en proyectos con fondos MRR.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9F1CE08-805E-4E87-B34B-BB262D99C8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971939"/>
              </p:ext>
            </p:extLst>
          </p:nvPr>
        </p:nvGraphicFramePr>
        <p:xfrm>
          <a:off x="419099" y="1939212"/>
          <a:ext cx="11353801" cy="4224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2062">
                  <a:extLst>
                    <a:ext uri="{9D8B030D-6E8A-4147-A177-3AD203B41FA5}">
                      <a16:colId xmlns:a16="http://schemas.microsoft.com/office/drawing/2014/main" val="2386575391"/>
                    </a:ext>
                  </a:extLst>
                </a:gridCol>
                <a:gridCol w="1526796">
                  <a:extLst>
                    <a:ext uri="{9D8B030D-6E8A-4147-A177-3AD203B41FA5}">
                      <a16:colId xmlns:a16="http://schemas.microsoft.com/office/drawing/2014/main" val="1805708539"/>
                    </a:ext>
                  </a:extLst>
                </a:gridCol>
                <a:gridCol w="1560353">
                  <a:extLst>
                    <a:ext uri="{9D8B030D-6E8A-4147-A177-3AD203B41FA5}">
                      <a16:colId xmlns:a16="http://schemas.microsoft.com/office/drawing/2014/main" val="3133857565"/>
                    </a:ext>
                  </a:extLst>
                </a:gridCol>
                <a:gridCol w="1577130">
                  <a:extLst>
                    <a:ext uri="{9D8B030D-6E8A-4147-A177-3AD203B41FA5}">
                      <a16:colId xmlns:a16="http://schemas.microsoft.com/office/drawing/2014/main" val="646789949"/>
                    </a:ext>
                  </a:extLst>
                </a:gridCol>
                <a:gridCol w="1451295">
                  <a:extLst>
                    <a:ext uri="{9D8B030D-6E8A-4147-A177-3AD203B41FA5}">
                      <a16:colId xmlns:a16="http://schemas.microsoft.com/office/drawing/2014/main" val="3279422882"/>
                    </a:ext>
                  </a:extLst>
                </a:gridCol>
                <a:gridCol w="1157681">
                  <a:extLst>
                    <a:ext uri="{9D8B030D-6E8A-4147-A177-3AD203B41FA5}">
                      <a16:colId xmlns:a16="http://schemas.microsoft.com/office/drawing/2014/main" val="73859124"/>
                    </a:ext>
                  </a:extLst>
                </a:gridCol>
                <a:gridCol w="1309003">
                  <a:extLst>
                    <a:ext uri="{9D8B030D-6E8A-4147-A177-3AD203B41FA5}">
                      <a16:colId xmlns:a16="http://schemas.microsoft.com/office/drawing/2014/main" val="199753574"/>
                    </a:ext>
                  </a:extLst>
                </a:gridCol>
                <a:gridCol w="1199481">
                  <a:extLst>
                    <a:ext uri="{9D8B030D-6E8A-4147-A177-3AD203B41FA5}">
                      <a16:colId xmlns:a16="http://schemas.microsoft.com/office/drawing/2014/main" val="2351827430"/>
                    </a:ext>
                  </a:extLst>
                </a:gridCol>
              </a:tblGrid>
              <a:tr h="42245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El investigador principal presenta el anexo I cumplimentado a la dirección: </a:t>
                      </a: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seccion.personal.investigacion@uva.es</a:t>
                      </a: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</a:rPr>
                        <a:t>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</a:rPr>
                        <a:t>Una vez revisado se envía a la firma del Gerente y se publica.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la convocatoria, anexo I y solicitud,  autorización a los candidatos para ceder los datos a AEAT.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</a:rPr>
                        <a:t>2.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Finalizado el periodo de solicitud se revisan las solicitudes y se publica la lista provisional de admitidos.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Finalizado el plazo de subsanación se revisa y se genera el listado definitivo de admitidos.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lista de admitidos se envía a cada uno de los miembros de la comisión de selección, que devolverán el DACI  firmado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3. (Unidad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La unidad de gestión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 calcula el importe de la anualidad, crea el negocio jurídico (uno por cada expediente de contrato), sube el DACI y recaba la autorización  del responsable de la tramitación.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(Tarda 1 día aprox.)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4. (Unidad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La unidad de gestión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 introduce en MINERVA los datos para tramitar el riesgo de conflicto de interés.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(Proceso nocturno. Tarda 1 día aprox.)</a:t>
                      </a:r>
                      <a:endParaRPr lang="es-E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5. (Unidad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Recoger en MINERVA el resultado de la evaluación de conflicto de interés. Si hay “banderas rojas” o “negras”,  se inicia el procedimiento para resolver dichas incidencias.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Una vez resueltas las incidencias se volverá a consultar en MINERVA .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Se guardan en </a:t>
                      </a:r>
                      <a:r>
                        <a:rPr lang="es-ES" sz="1100" dirty="0" err="1">
                          <a:solidFill>
                            <a:schemeClr val="tx1"/>
                          </a:solidFill>
                          <a:effectLst/>
                        </a:rPr>
                        <a:t>CoFFEE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 todas las actuaciones realizadas.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(Resolución de banderas 5 días aprox.)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6.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Una vez recibido el conforme de MINERVA se publica la resolución definitiva de admitidos y se envía al IP la documentación para realizar la selección.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pasa la documentación para realizar el contrato.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7.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Subir al expediente creado en COFFEE el contrato. Completar los datos del contratado.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Regularizar los importes a fin de contrato, periodo de justificación o año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8.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Realizar las labores de acreditación y certificación de los objetivos.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997101"/>
                  </a:ext>
                </a:extLst>
              </a:tr>
            </a:tbl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24C569-73DF-417E-BECC-A09AF883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D2ADEEA-1EB9-468C-9194-3E3628740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CC4C-9C39-493C-8A7F-A0DEB9B4D483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4792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EF5377-F6B9-4B02-8E3A-3547F84DB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/>
              <a:t>MUCHAS GRACIAS POR SU ATENCIÓN.</a:t>
            </a:r>
          </a:p>
          <a:p>
            <a:pPr algn="ctr"/>
            <a:endParaRPr lang="es-ES" sz="3600" dirty="0"/>
          </a:p>
          <a:p>
            <a:pPr algn="ctr"/>
            <a:endParaRPr lang="es-ES" sz="3600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CDC3D09-37A2-4ACA-8BDC-7F5B4783D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Servicio de Apoyo a la Investigación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67F1D5F-23FC-4618-84E8-F0C36E7A5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CC4C-9C39-493C-8A7F-A0DEB9B4D483}" type="slidenum">
              <a:rPr lang="es-ES" smtClean="0"/>
              <a:t>9</a:t>
            </a:fld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BA92776-AB1B-4A88-A7AC-367918F80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052" y="4001294"/>
            <a:ext cx="4805265" cy="876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6956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3570</TotalTime>
  <Words>1588</Words>
  <Application>Microsoft Office PowerPoint</Application>
  <PresentationFormat>Panorámica</PresentationFormat>
  <Paragraphs>134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1_Tema de Office</vt:lpstr>
      <vt:lpstr>Procedimiento para gastos de proyectos que tengan fondos MRR</vt:lpstr>
      <vt:lpstr>Nuevo proceso de gestión de gastos en proyectos con fondos MRR. Gastos que requieran expediente de contrato menor (hasta 14.999,99 € +IVA)</vt:lpstr>
      <vt:lpstr>Modelo de solicitud de presupuesto PRTR, con autorización de cesión de datos (modelo 1)</vt:lpstr>
      <vt:lpstr>Identificación de los fondos PRTR en el expediente</vt:lpstr>
      <vt:lpstr>DACI que firma el I.P., para expedientes con fondos PRTR</vt:lpstr>
      <vt:lpstr>Impresos PRTR.</vt:lpstr>
      <vt:lpstr>Nuevo proceso de gestión de gastos en proyectos con fondos MRR. Gastos de importe entre 15.000 y 49.999,99€ (+IVA)</vt:lpstr>
      <vt:lpstr>Nuevo proceso de gestión de contratos de personal en proyectos con fondos MRR.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Procedimiento para gastos de proyectos que tengan fondos MRR</dc:title>
  <dc:creator>ANGEL JOSE LLORENTE ANDRES</dc:creator>
  <cp:lastModifiedBy>CELIA PINTADO GARCIA</cp:lastModifiedBy>
  <cp:revision>49</cp:revision>
  <cp:lastPrinted>2023-10-06T09:48:24Z</cp:lastPrinted>
  <dcterms:created xsi:type="dcterms:W3CDTF">2023-09-13T11:06:32Z</dcterms:created>
  <dcterms:modified xsi:type="dcterms:W3CDTF">2024-04-17T11:55:13Z</dcterms:modified>
</cp:coreProperties>
</file>