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41"/>
  </p:notesMasterIdLst>
  <p:sldIdLst>
    <p:sldId id="268" r:id="rId2"/>
    <p:sldId id="256" r:id="rId3"/>
    <p:sldId id="266" r:id="rId4"/>
    <p:sldId id="258" r:id="rId5"/>
    <p:sldId id="260" r:id="rId6"/>
    <p:sldId id="269" r:id="rId7"/>
    <p:sldId id="257" r:id="rId8"/>
    <p:sldId id="267" r:id="rId9"/>
    <p:sldId id="261" r:id="rId10"/>
    <p:sldId id="302" r:id="rId11"/>
    <p:sldId id="262" r:id="rId12"/>
    <p:sldId id="263" r:id="rId13"/>
    <p:sldId id="264" r:id="rId14"/>
    <p:sldId id="271" r:id="rId15"/>
    <p:sldId id="273" r:id="rId16"/>
    <p:sldId id="274" r:id="rId17"/>
    <p:sldId id="275" r:id="rId18"/>
    <p:sldId id="276" r:id="rId19"/>
    <p:sldId id="277" r:id="rId20"/>
    <p:sldId id="265" r:id="rId21"/>
    <p:sldId id="278" r:id="rId22"/>
    <p:sldId id="279" r:id="rId23"/>
    <p:sldId id="280" r:id="rId24"/>
    <p:sldId id="288" r:id="rId25"/>
    <p:sldId id="289" r:id="rId26"/>
    <p:sldId id="286" r:id="rId27"/>
    <p:sldId id="290" r:id="rId28"/>
    <p:sldId id="291" r:id="rId29"/>
    <p:sldId id="270" r:id="rId30"/>
    <p:sldId id="292" r:id="rId31"/>
    <p:sldId id="293" r:id="rId32"/>
    <p:sldId id="287" r:id="rId33"/>
    <p:sldId id="299" r:id="rId34"/>
    <p:sldId id="295" r:id="rId35"/>
    <p:sldId id="285" r:id="rId36"/>
    <p:sldId id="283" r:id="rId37"/>
    <p:sldId id="282" r:id="rId38"/>
    <p:sldId id="301" r:id="rId39"/>
    <p:sldId id="296" r:id="rId4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ardo" initials="E" lastIdx="1" clrIdx="0">
    <p:extLst>
      <p:ext uri="{19B8F6BF-5375-455C-9EA6-DF929625EA0E}">
        <p15:presenceInfo xmlns:p15="http://schemas.microsoft.com/office/powerpoint/2012/main" userId="8304638e426832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autoAdjust="0"/>
    <p:restoredTop sz="94660"/>
  </p:normalViewPr>
  <p:slideViewPr>
    <p:cSldViewPr snapToGrid="0">
      <p:cViewPr varScale="1">
        <p:scale>
          <a:sx n="113" d="100"/>
          <a:sy n="113" d="100"/>
        </p:scale>
        <p:origin x="3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s-ES" sz="2400" b="1" dirty="0">
                <a:latin typeface="Franklin Gothic Book" panose="020B0503020102020204" pitchFamily="34" charset="0"/>
              </a:rPr>
              <a:t>COMISIONES</a:t>
            </a:r>
            <a:r>
              <a:rPr lang="es-ES" sz="2400" b="1" baseline="0" dirty="0">
                <a:latin typeface="Franklin Gothic Book" panose="020B0503020102020204" pitchFamily="34" charset="0"/>
              </a:rPr>
              <a:t> DE SERVICIOS Y GASTOS DE VIAJE</a:t>
            </a:r>
          </a:p>
          <a:p>
            <a:pPr>
              <a:defRPr sz="24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s-ES" sz="2400" b="1" baseline="0" dirty="0">
                <a:latin typeface="Franklin Gothic Book" panose="020B0503020102020204" pitchFamily="34" charset="0"/>
              </a:rPr>
              <a:t>AÑO 2024</a:t>
            </a:r>
          </a:p>
          <a:p>
            <a:pPr>
              <a:defRPr sz="24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s-ES" sz="2400" b="1" baseline="0" dirty="0">
                <a:latin typeface="Franklin Gothic Book" panose="020B0503020102020204" pitchFamily="34" charset="0"/>
              </a:rPr>
              <a:t>TOTAL TRAMITADAS: 4143</a:t>
            </a:r>
            <a:endParaRPr lang="es-ES" sz="2400" b="1" dirty="0">
              <a:latin typeface="Franklin Gothic Book" panose="020B0503020102020204" pitchFamily="34" charset="0"/>
            </a:endParaRPr>
          </a:p>
        </c:rich>
      </c:tx>
      <c:overlay val="0"/>
      <c:spPr>
        <a:noFill/>
        <a:ln>
          <a:solidFill>
            <a:schemeClr val="accent6">
              <a:lumMod val="40000"/>
              <a:lumOff val="60000"/>
            </a:schemeClr>
          </a:solid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s-ES"/>
        </a:p>
      </c:txPr>
    </c:title>
    <c:autoTitleDeleted val="0"/>
    <c:plotArea>
      <c:layout/>
      <c:barChart>
        <c:barDir val="col"/>
        <c:grouping val="clustered"/>
        <c:varyColors val="0"/>
        <c:ser>
          <c:idx val="0"/>
          <c:order val="0"/>
          <c:tx>
            <c:strRef>
              <c:f>Hoja1!$B$1</c:f>
              <c:strCache>
                <c:ptCount val="1"/>
                <c:pt idx="0">
                  <c:v>COMISIONES DE SERVICIOS Y GASTOS DE VIAJE</c:v>
                </c:pt>
              </c:strCache>
            </c:strRef>
          </c:tx>
          <c:spPr>
            <a:solidFill>
              <a:srgbClr val="FF0000"/>
            </a:solidFill>
            <a:ln>
              <a:noFill/>
            </a:ln>
            <a:effectLst/>
          </c:spPr>
          <c:invertIfNegative val="0"/>
          <c:cat>
            <c:strRef>
              <c:f>Hoja1!$A$2:$A$13</c:f>
              <c:strCache>
                <c:ptCount val="12"/>
                <c:pt idx="0">
                  <c:v>ENERO</c:v>
                </c:pt>
                <c:pt idx="1">
                  <c:v>FEBRERO</c:v>
                </c:pt>
                <c:pt idx="2">
                  <c:v>MARZO</c:v>
                </c:pt>
                <c:pt idx="3">
                  <c:v>ABRIL</c:v>
                </c:pt>
                <c:pt idx="4">
                  <c:v>MAYO</c:v>
                </c:pt>
                <c:pt idx="5">
                  <c:v>JUNIO </c:v>
                </c:pt>
                <c:pt idx="6">
                  <c:v>JULIO</c:v>
                </c:pt>
                <c:pt idx="7">
                  <c:v>AGOSTO</c:v>
                </c:pt>
                <c:pt idx="8">
                  <c:v>SEPTIEMBRE</c:v>
                </c:pt>
                <c:pt idx="9">
                  <c:v>OCTUBRE</c:v>
                </c:pt>
                <c:pt idx="10">
                  <c:v>NOVIEMBRE</c:v>
                </c:pt>
                <c:pt idx="11">
                  <c:v>DICIEMBRE</c:v>
                </c:pt>
              </c:strCache>
            </c:strRef>
          </c:cat>
          <c:val>
            <c:numRef>
              <c:f>Hoja1!$B$2:$B$13</c:f>
              <c:numCache>
                <c:formatCode>General</c:formatCode>
                <c:ptCount val="12"/>
                <c:pt idx="0">
                  <c:v>6</c:v>
                </c:pt>
                <c:pt idx="1">
                  <c:v>184</c:v>
                </c:pt>
                <c:pt idx="2">
                  <c:v>270</c:v>
                </c:pt>
                <c:pt idx="3">
                  <c:v>314</c:v>
                </c:pt>
                <c:pt idx="4">
                  <c:v>333</c:v>
                </c:pt>
                <c:pt idx="5">
                  <c:v>257</c:v>
                </c:pt>
                <c:pt idx="6">
                  <c:v>268</c:v>
                </c:pt>
                <c:pt idx="7">
                  <c:v>269</c:v>
                </c:pt>
                <c:pt idx="8">
                  <c:v>457</c:v>
                </c:pt>
                <c:pt idx="9">
                  <c:v>430</c:v>
                </c:pt>
                <c:pt idx="10">
                  <c:v>378</c:v>
                </c:pt>
                <c:pt idx="11">
                  <c:v>977</c:v>
                </c:pt>
              </c:numCache>
            </c:numRef>
          </c:val>
          <c:extLst>
            <c:ext xmlns:c16="http://schemas.microsoft.com/office/drawing/2014/chart" uri="{C3380CC4-5D6E-409C-BE32-E72D297353CC}">
              <c16:uniqueId val="{00000000-5167-455C-A072-D298AD6EE1B3}"/>
            </c:ext>
          </c:extLst>
        </c:ser>
        <c:dLbls>
          <c:showLegendKey val="0"/>
          <c:showVal val="0"/>
          <c:showCatName val="0"/>
          <c:showSerName val="0"/>
          <c:showPercent val="0"/>
          <c:showBubbleSize val="0"/>
        </c:dLbls>
        <c:gapWidth val="219"/>
        <c:overlap val="-27"/>
        <c:axId val="53124719"/>
        <c:axId val="53125135"/>
      </c:barChart>
      <c:catAx>
        <c:axId val="5312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3125135"/>
        <c:crosses val="autoZero"/>
        <c:auto val="1"/>
        <c:lblAlgn val="ctr"/>
        <c:lblOffset val="100"/>
        <c:noMultiLvlLbl val="0"/>
      </c:catAx>
      <c:valAx>
        <c:axId val="53125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3124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21DF390-46B7-401D-879A-31A95E2C2F49}" type="datetimeFigureOut">
              <a:rPr lang="es-ES" smtClean="0"/>
              <a:t>22/10/2025</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190DC3D-415D-436A-A8F8-5A8022061E9A}" type="slidenum">
              <a:rPr lang="es-ES" smtClean="0"/>
              <a:t>‹Nº›</a:t>
            </a:fld>
            <a:endParaRPr lang="es-ES"/>
          </a:p>
        </p:txBody>
      </p:sp>
    </p:spTree>
    <p:extLst>
      <p:ext uri="{BB962C8B-B14F-4D97-AF65-F5344CB8AC3E}">
        <p14:creationId xmlns:p14="http://schemas.microsoft.com/office/powerpoint/2010/main" val="86483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A504BD-144C-46DA-9334-EEFD1F9203FE}" type="datetimeFigureOut">
              <a:rPr lang="es-ES" smtClean="0"/>
              <a:t>22/10/2025</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368151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A504BD-144C-46DA-9334-EEFD1F9203FE}" type="datetimeFigureOut">
              <a:rPr lang="es-ES" smtClean="0"/>
              <a:t>22/10/2025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3797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A504BD-144C-46DA-9334-EEFD1F9203FE}" type="datetimeFigureOut">
              <a:rPr lang="es-ES" smtClean="0"/>
              <a:t>22/10/2025</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A2EA28-0CAD-48E1-BDAE-48D9325912AB}"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388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BA504BD-144C-46DA-9334-EEFD1F9203FE}" type="datetimeFigureOut">
              <a:rPr lang="es-ES" smtClean="0"/>
              <a:t>22/10/2025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151658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BA504BD-144C-46DA-9334-EEFD1F9203FE}" type="datetimeFigureOut">
              <a:rPr lang="es-ES" smtClean="0"/>
              <a:t>22/10/2025</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A2EA28-0CAD-48E1-BDAE-48D9325912AB}"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056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BA504BD-144C-46DA-9334-EEFD1F9203FE}" type="datetimeFigureOut">
              <a:rPr lang="es-ES" smtClean="0"/>
              <a:t>22/10/2025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133101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A504BD-144C-46DA-9334-EEFD1F9203FE}" type="datetimeFigureOut">
              <a:rPr lang="es-ES" smtClean="0"/>
              <a:t>22/10/2025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246154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A504BD-144C-46DA-9334-EEFD1F9203FE}" type="datetimeFigureOut">
              <a:rPr lang="es-ES" smtClean="0"/>
              <a:t>22/10/2025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128145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A504BD-144C-46DA-9334-EEFD1F9203FE}" type="datetimeFigureOut">
              <a:rPr lang="es-ES" smtClean="0"/>
              <a:t>22/10/2025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100353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A504BD-144C-46DA-9334-EEFD1F9203FE}" type="datetimeFigureOut">
              <a:rPr lang="es-ES" smtClean="0"/>
              <a:t>22/10/2025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373672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BA504BD-144C-46DA-9334-EEFD1F9203FE}" type="datetimeFigureOut">
              <a:rPr lang="es-ES" smtClean="0"/>
              <a:t>22/10/2025</a:t>
            </a:fld>
            <a:endParaRPr lang="es-ES"/>
          </a:p>
        </p:txBody>
      </p:sp>
      <p:sp>
        <p:nvSpPr>
          <p:cNvPr id="6" name="Footer Placeholder 5"/>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64996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BA504BD-144C-46DA-9334-EEFD1F9203FE}" type="datetimeFigureOut">
              <a:rPr lang="es-ES" smtClean="0"/>
              <a:t>22/10/2025</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37173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A504BD-144C-46DA-9334-EEFD1F9203FE}" type="datetimeFigureOut">
              <a:rPr lang="es-ES" smtClean="0"/>
              <a:t>22/10/2025</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375794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504BD-144C-46DA-9334-EEFD1F9203FE}" type="datetimeFigureOut">
              <a:rPr lang="es-ES" smtClean="0"/>
              <a:t>22/10/2025</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259363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A504BD-144C-46DA-9334-EEFD1F9203FE}" type="datetimeFigureOut">
              <a:rPr lang="es-ES" smtClean="0"/>
              <a:t>22/10/2025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127837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A504BD-144C-46DA-9334-EEFD1F9203FE}" type="datetimeFigureOut">
              <a:rPr lang="es-ES" smtClean="0"/>
              <a:t>22/10/2025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A2EA28-0CAD-48E1-BDAE-48D9325912AB}" type="slidenum">
              <a:rPr lang="es-ES" smtClean="0"/>
              <a:t>‹Nº›</a:t>
            </a:fld>
            <a:endParaRPr lang="es-ES"/>
          </a:p>
        </p:txBody>
      </p:sp>
    </p:spTree>
    <p:extLst>
      <p:ext uri="{BB962C8B-B14F-4D97-AF65-F5344CB8AC3E}">
        <p14:creationId xmlns:p14="http://schemas.microsoft.com/office/powerpoint/2010/main" val="166324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A504BD-144C-46DA-9334-EEFD1F9203FE}" type="datetimeFigureOut">
              <a:rPr lang="es-ES" smtClean="0"/>
              <a:t>22/10/2025</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A2EA28-0CAD-48E1-BDAE-48D9325912AB}" type="slidenum">
              <a:rPr lang="es-ES" smtClean="0"/>
              <a:t>‹Nº›</a:t>
            </a:fld>
            <a:endParaRPr lang="es-ES"/>
          </a:p>
        </p:txBody>
      </p:sp>
    </p:spTree>
    <p:extLst>
      <p:ext uri="{BB962C8B-B14F-4D97-AF65-F5344CB8AC3E}">
        <p14:creationId xmlns:p14="http://schemas.microsoft.com/office/powerpoint/2010/main" val="290622334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themeOverride" Target="../theme/themeOverride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themeOverride" Target="../theme/themeOverride7.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themeOverride" Target="../theme/themeOverride9.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themeOverride" Target="../theme/themeOverride20.xml"/><Relationship Id="rId4" Type="http://schemas.openxmlformats.org/officeDocument/2006/relationships/image" Target="../media/image8.w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seccion.dietas@uva.es" TargetMode="External"/><Relationship Id="rId2" Type="http://schemas.openxmlformats.org/officeDocument/2006/relationships/hyperlink" Target="mailto:comisionesdeservicio.investigacion@uva.es"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00E713-AF5F-FE80-78F9-BD731BEE4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08" y="476250"/>
            <a:ext cx="10942955" cy="6200502"/>
          </a:xfrm>
          <a:prstGeom prst="rect">
            <a:avLst/>
          </a:prstGeom>
        </p:spPr>
      </p:pic>
    </p:spTree>
    <p:extLst>
      <p:ext uri="{BB962C8B-B14F-4D97-AF65-F5344CB8AC3E}">
        <p14:creationId xmlns:p14="http://schemas.microsoft.com/office/powerpoint/2010/main" val="250105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EF75C-00AD-C3D0-77F6-BFD1287E8BD2}"/>
              </a:ext>
            </a:extLst>
          </p:cNvPr>
          <p:cNvSpPr>
            <a:spLocks noGrp="1"/>
          </p:cNvSpPr>
          <p:nvPr>
            <p:ph type="title"/>
          </p:nvPr>
        </p:nvSpPr>
        <p:spPr>
          <a:xfrm>
            <a:off x="541868" y="624110"/>
            <a:ext cx="10962744" cy="1280890"/>
          </a:xfrm>
          <a:ln>
            <a:solidFill>
              <a:schemeClr val="accent5">
                <a:lumMod val="40000"/>
                <a:lumOff val="60000"/>
              </a:schemeClr>
            </a:solidFill>
          </a:ln>
        </p:spPr>
        <p:txBody>
          <a:bodyPr>
            <a:noAutofit/>
          </a:bodyPr>
          <a:lstStyle/>
          <a:p>
            <a:r>
              <a:rPr lang="es-ES" sz="3200" b="1" dirty="0">
                <a:solidFill>
                  <a:srgbClr val="0070C0"/>
                </a:solidFill>
                <a:latin typeface="Franklin Gothic Book" panose="020B0503020102020204" pitchFamily="34" charset="0"/>
              </a:rPr>
              <a:t>MARCO JURÍDICO DE LAS INDEMNIZACIONES POR RAZÓN DEL SERVICIO EN LA UNIVERSIDAD DE VALLADOLID:</a:t>
            </a:r>
          </a:p>
        </p:txBody>
      </p:sp>
      <p:sp>
        <p:nvSpPr>
          <p:cNvPr id="3" name="CuadroTexto 2">
            <a:extLst>
              <a:ext uri="{FF2B5EF4-FFF2-40B4-BE49-F238E27FC236}">
                <a16:creationId xmlns:a16="http://schemas.microsoft.com/office/drawing/2014/main" id="{31007429-B7B6-36C8-33FD-B71B4850F2CD}"/>
              </a:ext>
            </a:extLst>
          </p:cNvPr>
          <p:cNvSpPr txBox="1"/>
          <p:nvPr/>
        </p:nvSpPr>
        <p:spPr>
          <a:xfrm>
            <a:off x="541867" y="1803400"/>
            <a:ext cx="11167533" cy="4697568"/>
          </a:xfrm>
          <a:prstGeom prst="rect">
            <a:avLst/>
          </a:prstGeom>
          <a:noFill/>
        </p:spPr>
        <p:txBody>
          <a:bodyPr wrap="square" rtlCol="0">
            <a:spAutoFit/>
          </a:bodyPr>
          <a:lstStyle/>
          <a:p>
            <a:pPr marL="457200" algn="just">
              <a:lnSpc>
                <a:spcPct val="107000"/>
              </a:lnSpc>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es-ES" b="1" dirty="0">
                <a:solidFill>
                  <a:srgbClr val="FF0000"/>
                </a:solidFill>
                <a:effectLst/>
                <a:latin typeface="Franklin Gothic Book" panose="020B0503020102020204" pitchFamily="34" charset="0"/>
                <a:ea typeface="Calibri" panose="020F0502020204030204" pitchFamily="34" charset="0"/>
                <a:cs typeface="Times New Roman" panose="02020603050405020304" pitchFamily="18" charset="0"/>
              </a:rPr>
              <a:t>Artículo 55. Ámbito subjetivo y supuestos de aplicación.</a:t>
            </a:r>
            <a:endParaRPr lang="es-ES"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 </a:t>
            </a:r>
          </a:p>
          <a:p>
            <a:pPr lvl="0" algn="just">
              <a:lnSpc>
                <a:spcPct val="107000"/>
              </a:lnSpc>
            </a:pPr>
            <a:r>
              <a:rPr lang="es-ES" dirty="0">
                <a:latin typeface="Franklin Gothic Book" panose="020B0503020102020204" pitchFamily="34" charset="0"/>
                <a:ea typeface="Calibri" panose="020F0502020204030204" pitchFamily="34" charset="0"/>
                <a:cs typeface="Times New Roman" panose="02020603050405020304" pitchFamily="18" charset="0"/>
              </a:rPr>
              <a:t>2.     </a:t>
            </a:r>
            <a:r>
              <a:rPr lang="es-ES" dirty="0">
                <a:effectLst/>
                <a:latin typeface="Franklin Gothic Book" panose="020B0503020102020204" pitchFamily="34" charset="0"/>
                <a:ea typeface="Calibri" panose="020F0502020204030204" pitchFamily="34" charset="0"/>
                <a:cs typeface="Times New Roman" panose="02020603050405020304" pitchFamily="18" charset="0"/>
              </a:rPr>
              <a:t>Se tendrá derecho a indemnización en los siguientes supuestos: </a:t>
            </a:r>
          </a:p>
          <a:p>
            <a:pPr marL="685800" indent="-228600" algn="just">
              <a:lnSpc>
                <a:spcPct val="107000"/>
              </a:lnSpc>
              <a:buFont typeface="+mj-lt"/>
              <a:buAutoNum type="alphaLcParenR"/>
            </a:pPr>
            <a:r>
              <a:rPr lang="es-ES" b="1" dirty="0">
                <a:effectLst/>
                <a:latin typeface="Franklin Gothic Book" panose="020B0503020102020204" pitchFamily="34" charset="0"/>
                <a:ea typeface="Calibri" panose="020F0502020204030204" pitchFamily="34" charset="0"/>
                <a:cs typeface="Times New Roman" panose="02020603050405020304" pitchFamily="18" charset="0"/>
              </a:rPr>
              <a:t>Comisiones de Servicio con derecho a compensación, entendiendo por tales los cometidos especiales que, circunstancialmente, se ordenen al personal para desempeñar fuera del territorio municipal de su centro de trabajo.</a:t>
            </a:r>
          </a:p>
          <a:p>
            <a:pPr marL="685800" indent="-228600" algn="just">
              <a:lnSpc>
                <a:spcPct val="107000"/>
              </a:lnSpc>
              <a:buFont typeface="+mj-lt"/>
              <a:buAutoNum type="alphaLcParenR"/>
            </a:pPr>
            <a:r>
              <a:rPr lang="es-ES" b="1" dirty="0">
                <a:effectLst/>
                <a:latin typeface="Franklin Gothic Book" panose="020B0503020102020204" pitchFamily="34" charset="0"/>
                <a:ea typeface="Calibri" panose="020F0502020204030204" pitchFamily="34" charset="0"/>
                <a:cs typeface="Times New Roman" panose="02020603050405020304" pitchFamily="18" charset="0"/>
              </a:rPr>
              <a:t>Desplazamientos dentro del término municipal para cumplir funciones de gestión y representación, académicas o de investigación.</a:t>
            </a:r>
          </a:p>
          <a:p>
            <a:pPr marL="685800" indent="-228600" algn="just">
              <a:lnSpc>
                <a:spcPct val="107000"/>
              </a:lnSpc>
              <a:buFont typeface="+mj-lt"/>
              <a:buAutoNum type="alphaLcParenR"/>
            </a:pPr>
            <a:r>
              <a:rPr lang="es-ES" b="1" dirty="0">
                <a:effectLst/>
                <a:latin typeface="Franklin Gothic Book" panose="020B0503020102020204" pitchFamily="34" charset="0"/>
                <a:ea typeface="Calibri" panose="020F0502020204030204" pitchFamily="34" charset="0"/>
                <a:cs typeface="Times New Roman" panose="02020603050405020304" pitchFamily="18" charset="0"/>
              </a:rPr>
              <a:t>Asistencias por participación en tribunales de procesos selectivos de personal u otras actividades de naturaleza colegiada autorizadas cuando así lo contemple la convocatoria, previa autorización de la Gerencia o de la Vicerrectoría competente en la materia.</a:t>
            </a:r>
            <a:endParaRPr lang="es-ES"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685800" indent="-228600" algn="just">
              <a:lnSpc>
                <a:spcPct val="107000"/>
              </a:lnSpc>
              <a:buFont typeface="+mj-lt"/>
              <a:buAutoNum type="alphaLcParenR"/>
            </a:pPr>
            <a:endParaRPr lang="es-ES" dirty="0">
              <a:effectLst/>
              <a:latin typeface="Franklin Gothic Book" panose="020B05030201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3.   Quedan exceptuados del derecho a la percepción de indemnización tanto el PDI que se encuentre cumpliendo una licencia de estudios, por razón exclusiva de esa licencia, así como los desplazamientos de alumnos por causa de estudios.</a:t>
            </a:r>
            <a:endParaRPr lang="es-ES" dirty="0"/>
          </a:p>
        </p:txBody>
      </p:sp>
    </p:spTree>
    <p:extLst>
      <p:ext uri="{BB962C8B-B14F-4D97-AF65-F5344CB8AC3E}">
        <p14:creationId xmlns:p14="http://schemas.microsoft.com/office/powerpoint/2010/main" val="264451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EF75C-00AD-C3D0-77F6-BFD1287E8BD2}"/>
              </a:ext>
            </a:extLst>
          </p:cNvPr>
          <p:cNvSpPr>
            <a:spLocks noGrp="1"/>
          </p:cNvSpPr>
          <p:nvPr>
            <p:ph type="title"/>
          </p:nvPr>
        </p:nvSpPr>
        <p:spPr>
          <a:xfrm>
            <a:off x="1152526" y="624110"/>
            <a:ext cx="10352086" cy="1280890"/>
          </a:xfrm>
          <a:ln>
            <a:solidFill>
              <a:schemeClr val="accent6">
                <a:lumMod val="40000"/>
                <a:lumOff val="60000"/>
              </a:schemeClr>
            </a:solidFill>
          </a:ln>
        </p:spPr>
        <p:txBody>
          <a:bodyPr>
            <a:noAutofit/>
          </a:bodyPr>
          <a:lstStyle/>
          <a:p>
            <a:r>
              <a:rPr lang="es-ES" sz="3200" b="1" dirty="0">
                <a:solidFill>
                  <a:srgbClr val="0070C0"/>
                </a:solidFill>
                <a:latin typeface="Franklin Gothic Book" panose="020B0503020102020204" pitchFamily="34" charset="0"/>
              </a:rPr>
              <a:t>MARCO JURÍDICO DE LAS INDEMNIZACIONES POR RAZÓN DEL SERVICIO EN LA UNIVERSIDAD DE VALLADOLID:</a:t>
            </a:r>
          </a:p>
        </p:txBody>
      </p:sp>
      <p:sp>
        <p:nvSpPr>
          <p:cNvPr id="3" name="CuadroTexto 2">
            <a:extLst>
              <a:ext uri="{FF2B5EF4-FFF2-40B4-BE49-F238E27FC236}">
                <a16:creationId xmlns:a16="http://schemas.microsoft.com/office/drawing/2014/main" id="{31007429-B7B6-36C8-33FD-B71B4850F2CD}"/>
              </a:ext>
            </a:extLst>
          </p:cNvPr>
          <p:cNvSpPr txBox="1"/>
          <p:nvPr/>
        </p:nvSpPr>
        <p:spPr>
          <a:xfrm>
            <a:off x="1152526" y="1905000"/>
            <a:ext cx="10582274" cy="2936253"/>
          </a:xfrm>
          <a:prstGeom prst="rect">
            <a:avLst/>
          </a:prstGeom>
          <a:noFill/>
        </p:spPr>
        <p:txBody>
          <a:bodyPr wrap="square" rtlCol="0">
            <a:spAutoFit/>
          </a:bodyPr>
          <a:lstStyle/>
          <a:p>
            <a:pPr marL="457200" algn="just">
              <a:lnSpc>
                <a:spcPct val="107000"/>
              </a:lnSpc>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es-ES" b="1" dirty="0">
                <a:solidFill>
                  <a:srgbClr val="FF0000"/>
                </a:solidFill>
                <a:effectLst/>
                <a:latin typeface="Franklin Gothic Book" panose="020B0503020102020204" pitchFamily="34" charset="0"/>
                <a:ea typeface="Calibri" panose="020F0502020204030204" pitchFamily="34" charset="0"/>
                <a:cs typeface="Times New Roman" panose="02020603050405020304" pitchFamily="18" charset="0"/>
              </a:rPr>
              <a:t>Artículo 56. Clases de Indemnizaciones y Grupos de clasificación</a:t>
            </a:r>
          </a:p>
          <a:p>
            <a:pPr marL="457200" algn="just">
              <a:lnSpc>
                <a:spcPct val="107000"/>
              </a:lnSpc>
            </a:pPr>
            <a:endParaRPr lang="es-ES" b="1" dirty="0">
              <a:latin typeface="Franklin Gothic Book" panose="020B0503020102020204" pitchFamily="34" charset="0"/>
              <a:ea typeface="Calibri" panose="020F0502020204030204" pitchFamily="34" charset="0"/>
              <a:cs typeface="Times New Roman" panose="02020603050405020304" pitchFamily="18" charset="0"/>
            </a:endParaRPr>
          </a:p>
          <a:p>
            <a:pPr marL="685800" indent="-228600" algn="just">
              <a:lnSpc>
                <a:spcPct val="107000"/>
              </a:lnSpc>
              <a:buFont typeface="+mj-lt"/>
              <a:buAutoNum type="arabicPeriod"/>
            </a:pPr>
            <a:r>
              <a:rPr lang="es-ES" dirty="0">
                <a:latin typeface="Franklin Gothic Book" panose="020B0503020102020204" pitchFamily="34" charset="0"/>
                <a:ea typeface="Calibri" panose="020F0502020204030204" pitchFamily="34" charset="0"/>
                <a:cs typeface="Times New Roman" panose="02020603050405020304" pitchFamily="18" charset="0"/>
              </a:rPr>
              <a:t>Serán indemnizables de conformidad con lo dispuesto en estas normas, los siguientes conceptos:</a:t>
            </a:r>
          </a:p>
          <a:p>
            <a:pPr marL="685800" indent="-228600" algn="just">
              <a:lnSpc>
                <a:spcPct val="107000"/>
              </a:lnSpc>
              <a:buFont typeface="+mj-lt"/>
              <a:buAutoNum type="arabicPeriod"/>
            </a:pPr>
            <a:endParaRPr lang="es-ES" dirty="0">
              <a:latin typeface="Franklin Gothic Book" panose="020B0503020102020204" pitchFamily="34" charset="0"/>
              <a:ea typeface="Calibri" panose="020F0502020204030204" pitchFamily="34" charset="0"/>
              <a:cs typeface="Times New Roman" panose="02020603050405020304" pitchFamily="18" charset="0"/>
            </a:endParaRPr>
          </a:p>
          <a:p>
            <a:pPr marL="685800" indent="-228600" algn="just">
              <a:lnSpc>
                <a:spcPct val="107000"/>
              </a:lnSpc>
              <a:buFont typeface="+mj-lt"/>
              <a:buAutoNum type="alphaLcParenR"/>
            </a:pPr>
            <a:r>
              <a:rPr lang="es-ES" dirty="0">
                <a:latin typeface="Franklin Gothic Book" panose="020B0503020102020204" pitchFamily="34" charset="0"/>
                <a:ea typeface="Calibri" panose="020F0502020204030204" pitchFamily="34" charset="0"/>
                <a:cs typeface="Times New Roman" panose="02020603050405020304" pitchFamily="18" charset="0"/>
              </a:rPr>
              <a:t>Dietas: alojamiento y manutención.</a:t>
            </a:r>
          </a:p>
          <a:p>
            <a:pPr marL="685800" indent="-228600" algn="just">
              <a:lnSpc>
                <a:spcPct val="107000"/>
              </a:lnSpc>
              <a:buFont typeface="+mj-lt"/>
              <a:buAutoNum type="alphaLcParenR"/>
            </a:pPr>
            <a:endParaRPr lang="es-ES" dirty="0">
              <a:latin typeface="Franklin Gothic Book" panose="020B0503020102020204" pitchFamily="34" charset="0"/>
              <a:ea typeface="Calibri" panose="020F0502020204030204" pitchFamily="34" charset="0"/>
              <a:cs typeface="Times New Roman" panose="02020603050405020304" pitchFamily="18" charset="0"/>
            </a:endParaRPr>
          </a:p>
          <a:p>
            <a:pPr marL="685800" indent="-228600" algn="just">
              <a:lnSpc>
                <a:spcPct val="107000"/>
              </a:lnSpc>
              <a:buFont typeface="+mj-lt"/>
              <a:buAutoNum type="alphaLcParenR"/>
            </a:pPr>
            <a:r>
              <a:rPr lang="es-ES" dirty="0">
                <a:latin typeface="Franklin Gothic Book" panose="020B0503020102020204" pitchFamily="34" charset="0"/>
                <a:ea typeface="Calibri" panose="020F0502020204030204" pitchFamily="34" charset="0"/>
                <a:cs typeface="Times New Roman" panose="02020603050405020304" pitchFamily="18" charset="0"/>
              </a:rPr>
              <a:t>Gastos de desplazamiento.</a:t>
            </a:r>
          </a:p>
          <a:p>
            <a:pPr marL="685800" indent="-228600" algn="just">
              <a:lnSpc>
                <a:spcPct val="107000"/>
              </a:lnSpc>
              <a:buFont typeface="+mj-lt"/>
              <a:buAutoNum type="alphaLcParenR"/>
            </a:pPr>
            <a:endParaRPr lang="es-ES" dirty="0">
              <a:latin typeface="Franklin Gothic Book" panose="020B0503020102020204" pitchFamily="34" charset="0"/>
              <a:ea typeface="Calibri" panose="020F0502020204030204" pitchFamily="34" charset="0"/>
              <a:cs typeface="Times New Roman" panose="02020603050405020304" pitchFamily="18" charset="0"/>
            </a:endParaRPr>
          </a:p>
          <a:p>
            <a:pPr marL="685800" indent="-228600" algn="just">
              <a:lnSpc>
                <a:spcPct val="107000"/>
              </a:lnSpc>
              <a:buFont typeface="+mj-lt"/>
              <a:buAutoNum type="alphaLcParenR"/>
            </a:pPr>
            <a:r>
              <a:rPr lang="es-ES" dirty="0">
                <a:latin typeface="Franklin Gothic Book" panose="020B0503020102020204" pitchFamily="34" charset="0"/>
                <a:ea typeface="Calibri" panose="020F0502020204030204" pitchFamily="34" charset="0"/>
                <a:cs typeface="Times New Roman" panose="02020603050405020304" pitchFamily="18" charset="0"/>
              </a:rPr>
              <a:t>Asistencias.</a:t>
            </a:r>
            <a:endParaRPr lang="es-ES" dirty="0">
              <a:latin typeface="Franklin Gothic Book" panose="020B0503020102020204" pitchFamily="34" charset="0"/>
            </a:endParaRPr>
          </a:p>
        </p:txBody>
      </p:sp>
      <p:sp>
        <p:nvSpPr>
          <p:cNvPr id="5" name="CuadroTexto 4">
            <a:extLst>
              <a:ext uri="{FF2B5EF4-FFF2-40B4-BE49-F238E27FC236}">
                <a16:creationId xmlns:a16="http://schemas.microsoft.com/office/drawing/2014/main" id="{DE5459D5-F683-AE82-55A9-51EFED4DA657}"/>
              </a:ext>
            </a:extLst>
          </p:cNvPr>
          <p:cNvSpPr txBox="1"/>
          <p:nvPr/>
        </p:nvSpPr>
        <p:spPr>
          <a:xfrm>
            <a:off x="1621897" y="5048250"/>
            <a:ext cx="9643531" cy="1477328"/>
          </a:xfrm>
          <a:prstGeom prst="rect">
            <a:avLst/>
          </a:prstGeom>
          <a:solidFill>
            <a:schemeClr val="accent6">
              <a:lumMod val="40000"/>
              <a:lumOff val="60000"/>
            </a:schemeClr>
          </a:solidFill>
        </p:spPr>
        <p:txBody>
          <a:bodyPr wrap="square" rtlCol="0">
            <a:spAutoFit/>
          </a:bodyPr>
          <a:lstStyle/>
          <a:p>
            <a:r>
              <a:rPr lang="es-ES" b="1" dirty="0">
                <a:latin typeface="Franklin Gothic Book" panose="020B0503020102020204" pitchFamily="34" charset="0"/>
              </a:rPr>
              <a:t>*En esta formación básica vamos a centrarnos en dos modalidades:</a:t>
            </a:r>
          </a:p>
          <a:p>
            <a:r>
              <a:rPr lang="es-ES" b="1" dirty="0">
                <a:latin typeface="Franklin Gothic Book" panose="020B0503020102020204" pitchFamily="34" charset="0"/>
              </a:rPr>
              <a:t>	</a:t>
            </a:r>
          </a:p>
          <a:p>
            <a:r>
              <a:rPr lang="es-ES" b="1" dirty="0">
                <a:latin typeface="Franklin Gothic Book" panose="020B0503020102020204" pitchFamily="34" charset="0"/>
              </a:rPr>
              <a:t>	- COMISIONES DE SERVICIO.</a:t>
            </a:r>
          </a:p>
          <a:p>
            <a:endParaRPr lang="es-ES" b="1" dirty="0">
              <a:latin typeface="Franklin Gothic Book" panose="020B0503020102020204" pitchFamily="34" charset="0"/>
            </a:endParaRPr>
          </a:p>
          <a:p>
            <a:r>
              <a:rPr lang="es-ES" b="1" dirty="0">
                <a:latin typeface="Franklin Gothic Book" panose="020B0503020102020204" pitchFamily="34" charset="0"/>
              </a:rPr>
              <a:t>	- GASTOS DE VIAJE. </a:t>
            </a:r>
          </a:p>
        </p:txBody>
      </p:sp>
    </p:spTree>
    <p:extLst>
      <p:ext uri="{BB962C8B-B14F-4D97-AF65-F5344CB8AC3E}">
        <p14:creationId xmlns:p14="http://schemas.microsoft.com/office/powerpoint/2010/main" val="174872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C5239-54C2-2D9C-9679-4874F981A712}"/>
              </a:ext>
            </a:extLst>
          </p:cNvPr>
          <p:cNvSpPr>
            <a:spLocks noGrp="1"/>
          </p:cNvSpPr>
          <p:nvPr>
            <p:ph type="title"/>
          </p:nvPr>
        </p:nvSpPr>
        <p:spPr>
          <a:xfrm>
            <a:off x="962026" y="624110"/>
            <a:ext cx="10410824" cy="957040"/>
          </a:xfrm>
          <a:ln>
            <a:solidFill>
              <a:schemeClr val="accent5">
                <a:lumMod val="40000"/>
                <a:lumOff val="60000"/>
              </a:schemeClr>
            </a:solidFill>
          </a:ln>
        </p:spPr>
        <p:txBody>
          <a:bodyPr/>
          <a:lstStyle/>
          <a:p>
            <a:pPr algn="ctr"/>
            <a:r>
              <a:rPr lang="es-ES" b="1" dirty="0">
                <a:solidFill>
                  <a:srgbClr val="0070C0"/>
                </a:solidFill>
                <a:latin typeface="Franklin Gothic Book" panose="020B0503020102020204" pitchFamily="34" charset="0"/>
              </a:rPr>
              <a:t>CONCEPTOS BÁSICOS</a:t>
            </a:r>
          </a:p>
        </p:txBody>
      </p:sp>
      <p:sp>
        <p:nvSpPr>
          <p:cNvPr id="4" name="CuadroTexto 3">
            <a:extLst>
              <a:ext uri="{FF2B5EF4-FFF2-40B4-BE49-F238E27FC236}">
                <a16:creationId xmlns:a16="http://schemas.microsoft.com/office/drawing/2014/main" id="{FA177135-6E13-4ACE-D3A1-743BAFA6E634}"/>
              </a:ext>
            </a:extLst>
          </p:cNvPr>
          <p:cNvSpPr txBox="1"/>
          <p:nvPr/>
        </p:nvSpPr>
        <p:spPr>
          <a:xfrm>
            <a:off x="962026" y="1809751"/>
            <a:ext cx="10410824" cy="4801314"/>
          </a:xfrm>
          <a:prstGeom prst="rect">
            <a:avLst/>
          </a:prstGeom>
          <a:noFill/>
        </p:spPr>
        <p:txBody>
          <a:bodyPr wrap="square" rtlCol="0">
            <a:spAutoFit/>
          </a:bodyPr>
          <a:lstStyle/>
          <a:p>
            <a:pPr algn="just"/>
            <a:r>
              <a:rPr lang="es-ES" b="1" dirty="0">
                <a:solidFill>
                  <a:srgbClr val="0070C0"/>
                </a:solidFill>
                <a:latin typeface="Franklin Gothic Book" panose="020B0503020102020204" pitchFamily="34" charset="0"/>
              </a:rPr>
              <a:t>DIFERENCIA ENTRE “COMISIÓN DE SERVICIO” y “GASTOS DE VIAJE”</a:t>
            </a:r>
          </a:p>
          <a:p>
            <a:pPr marL="285750" indent="-285750" algn="just">
              <a:buFontTx/>
              <a:buChar char="-"/>
            </a:pPr>
            <a:endParaRPr lang="es-ES" b="1" dirty="0">
              <a:solidFill>
                <a:schemeClr val="tx2">
                  <a:lumMod val="60000"/>
                  <a:lumOff val="40000"/>
                </a:schemeClr>
              </a:solidFill>
              <a:latin typeface="Franklin Gothic Book" panose="020B0503020102020204" pitchFamily="34" charset="0"/>
            </a:endParaRPr>
          </a:p>
          <a:p>
            <a:pPr marL="285750" indent="-285750" algn="just">
              <a:buFontTx/>
              <a:buChar char="-"/>
            </a:pPr>
            <a:r>
              <a:rPr lang="es-ES" b="1" dirty="0">
                <a:latin typeface="Franklin Gothic Book" panose="020B0503020102020204" pitchFamily="34" charset="0"/>
              </a:rPr>
              <a:t>Comisionados a indemnizar cumplimentando el impreso </a:t>
            </a:r>
            <a:r>
              <a:rPr lang="es-ES" b="1" dirty="0">
                <a:solidFill>
                  <a:srgbClr val="FF0000"/>
                </a:solidFill>
                <a:latin typeface="Franklin Gothic Book" panose="020B0503020102020204" pitchFamily="34" charset="0"/>
              </a:rPr>
              <a:t>“COMISIÓN DE SERVICIO”:</a:t>
            </a:r>
          </a:p>
          <a:p>
            <a:pPr algn="just"/>
            <a:r>
              <a:rPr lang="es-ES" dirty="0">
                <a:latin typeface="Franklin Gothic Book" panose="020B0503020102020204" pitchFamily="34" charset="0"/>
              </a:rPr>
              <a:t>	- </a:t>
            </a:r>
            <a:r>
              <a:rPr lang="es-ES" b="1" dirty="0">
                <a:latin typeface="Franklin Gothic Book" panose="020B0503020102020204" pitchFamily="34" charset="0"/>
              </a:rPr>
              <a:t>Solamente:</a:t>
            </a:r>
            <a:endParaRPr lang="es-ES" dirty="0">
              <a:latin typeface="Franklin Gothic Book" panose="020B0503020102020204" pitchFamily="34" charset="0"/>
            </a:endParaRPr>
          </a:p>
          <a:p>
            <a:pPr marL="800100" lvl="1" indent="-342900" algn="just">
              <a:buFont typeface="+mj-lt"/>
              <a:buAutoNum type="alphaLcParenR"/>
            </a:pPr>
            <a:endParaRPr lang="es-ES" dirty="0">
              <a:latin typeface="Franklin Gothic Book" panose="020B0503020102020204" pitchFamily="34" charset="0"/>
            </a:endParaRPr>
          </a:p>
          <a:p>
            <a:pPr marL="800100" lvl="1" indent="-342900" algn="just">
              <a:buFont typeface="+mj-lt"/>
              <a:buAutoNum type="alphaLcParenR"/>
            </a:pPr>
            <a:r>
              <a:rPr lang="es-ES" dirty="0">
                <a:latin typeface="Franklin Gothic Book" panose="020B0503020102020204" pitchFamily="34" charset="0"/>
              </a:rPr>
              <a:t>Personal UVa.</a:t>
            </a:r>
          </a:p>
          <a:p>
            <a:pPr marL="800100" lvl="1" indent="-342900" algn="just">
              <a:buFont typeface="+mj-lt"/>
              <a:buAutoNum type="alphaLcParenR"/>
            </a:pPr>
            <a:endParaRPr lang="es-ES" dirty="0">
              <a:latin typeface="Franklin Gothic Book" panose="020B0503020102020204" pitchFamily="34" charset="0"/>
            </a:endParaRPr>
          </a:p>
          <a:p>
            <a:pPr marL="800100" lvl="1" indent="-342900" algn="just">
              <a:buFont typeface="+mj-lt"/>
              <a:buAutoNum type="alphaLcParenR"/>
            </a:pPr>
            <a:r>
              <a:rPr lang="es-ES" dirty="0">
                <a:latin typeface="Franklin Gothic Book" panose="020B0503020102020204" pitchFamily="34" charset="0"/>
              </a:rPr>
              <a:t>Becarios y becarias y estudiantes: Con carácter excepcional según regulación de la UVa en el apartado 2) Regímenes específicos del punto primero del </a:t>
            </a:r>
            <a:r>
              <a:rPr lang="es-ES" b="1" i="1" dirty="0">
                <a:latin typeface="Franklin Gothic Book" panose="020B0503020102020204" pitchFamily="34" charset="0"/>
              </a:rPr>
              <a:t>“Acuerdo de la Comisión permanente del Consejo de Gobierno, por el que se modifica, para su actualización técnica, la normativa sobre indemnizaciones por razón del servicio, aprobada por acuerdo de la extinta Junta de Gobierno de la Universidad de Valladolid, de 21 de julio de 1995”</a:t>
            </a:r>
            <a:r>
              <a:rPr lang="es-ES" dirty="0">
                <a:latin typeface="Franklin Gothic Book" panose="020B0503020102020204" pitchFamily="34" charset="0"/>
              </a:rPr>
              <a:t>.</a:t>
            </a:r>
          </a:p>
          <a:p>
            <a:pPr marL="800100" lvl="1" indent="-342900" algn="just">
              <a:buFont typeface="+mj-lt"/>
              <a:buAutoNum type="alphaLcParenR"/>
            </a:pPr>
            <a:endParaRPr lang="es-ES" dirty="0">
              <a:latin typeface="Franklin Gothic Book" panose="020B0503020102020204" pitchFamily="34" charset="0"/>
            </a:endParaRPr>
          </a:p>
          <a:p>
            <a:pPr marL="800100" lvl="1" indent="-342900" algn="just">
              <a:buFont typeface="+mj-lt"/>
              <a:buAutoNum type="alphaLcParenR"/>
            </a:pPr>
            <a:r>
              <a:rPr lang="es-ES" dirty="0">
                <a:latin typeface="Franklin Gothic Book" panose="020B0503020102020204" pitchFamily="34" charset="0"/>
              </a:rPr>
              <a:t>Personal ajeno a la UVa que sean miembros de proyectos de investigación y miembros de GIR (Grupos de Investigación Reconocidos) que aparecen identificados en la WEB de la UVa:</a:t>
            </a:r>
          </a:p>
          <a:p>
            <a:pPr lvl="1" algn="ctr"/>
            <a:r>
              <a:rPr lang="es-ES" dirty="0">
                <a:solidFill>
                  <a:srgbClr val="0070C0"/>
                </a:solidFill>
                <a:latin typeface="Franklin Gothic Book" panose="020B0503020102020204" pitchFamily="34" charset="0"/>
              </a:rPr>
              <a:t>https://invesapps.uva.es/comunicaciones/gir/ListadoGIRFecha.php</a:t>
            </a:r>
          </a:p>
          <a:p>
            <a:pPr lvl="1"/>
            <a:endParaRPr lang="es-ES" dirty="0"/>
          </a:p>
        </p:txBody>
      </p:sp>
    </p:spTree>
    <p:extLst>
      <p:ext uri="{BB962C8B-B14F-4D97-AF65-F5344CB8AC3E}">
        <p14:creationId xmlns:p14="http://schemas.microsoft.com/office/powerpoint/2010/main" val="191771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C5239-54C2-2D9C-9679-4874F981A712}"/>
              </a:ext>
            </a:extLst>
          </p:cNvPr>
          <p:cNvSpPr>
            <a:spLocks noGrp="1"/>
          </p:cNvSpPr>
          <p:nvPr>
            <p:ph type="title"/>
          </p:nvPr>
        </p:nvSpPr>
        <p:spPr>
          <a:xfrm>
            <a:off x="1152526" y="624110"/>
            <a:ext cx="10352086" cy="1023715"/>
          </a:xfrm>
          <a:ln>
            <a:solidFill>
              <a:schemeClr val="accent6">
                <a:lumMod val="40000"/>
                <a:lumOff val="60000"/>
              </a:schemeClr>
            </a:solidFill>
          </a:ln>
        </p:spPr>
        <p:txBody>
          <a:bodyPr>
            <a:normAutofit/>
          </a:bodyPr>
          <a:lstStyle/>
          <a:p>
            <a:pPr algn="ctr"/>
            <a:r>
              <a:rPr lang="es-ES" b="1" dirty="0">
                <a:solidFill>
                  <a:srgbClr val="0070C0"/>
                </a:solidFill>
                <a:latin typeface="Franklin Gothic Book" panose="020B0503020102020204" pitchFamily="34" charset="0"/>
              </a:rPr>
              <a:t>CONCEPTOS BÁSICOS:</a:t>
            </a:r>
          </a:p>
        </p:txBody>
      </p:sp>
      <p:sp>
        <p:nvSpPr>
          <p:cNvPr id="4" name="CuadroTexto 3">
            <a:extLst>
              <a:ext uri="{FF2B5EF4-FFF2-40B4-BE49-F238E27FC236}">
                <a16:creationId xmlns:a16="http://schemas.microsoft.com/office/drawing/2014/main" id="{FA177135-6E13-4ACE-D3A1-743BAFA6E634}"/>
              </a:ext>
            </a:extLst>
          </p:cNvPr>
          <p:cNvSpPr txBox="1"/>
          <p:nvPr/>
        </p:nvSpPr>
        <p:spPr>
          <a:xfrm>
            <a:off x="1070513" y="2333625"/>
            <a:ext cx="10050974" cy="2831544"/>
          </a:xfrm>
          <a:prstGeom prst="rect">
            <a:avLst/>
          </a:prstGeom>
          <a:noFill/>
        </p:spPr>
        <p:txBody>
          <a:bodyPr wrap="square" rtlCol="0">
            <a:spAutoFit/>
          </a:bodyPr>
          <a:lstStyle/>
          <a:p>
            <a:pPr marL="285750" indent="-285750" algn="just">
              <a:buFontTx/>
              <a:buChar char="-"/>
            </a:pPr>
            <a:r>
              <a:rPr lang="es-ES" sz="1600" b="1" dirty="0">
                <a:latin typeface="Franklin Gothic Book" panose="020B0503020102020204" pitchFamily="34" charset="0"/>
              </a:rPr>
              <a:t> Personal a indemnizar cumplimentando el impreso </a:t>
            </a:r>
            <a:r>
              <a:rPr lang="es-ES" sz="1600" b="1" dirty="0">
                <a:solidFill>
                  <a:srgbClr val="FF0000"/>
                </a:solidFill>
                <a:latin typeface="Franklin Gothic Book" panose="020B0503020102020204" pitchFamily="34" charset="0"/>
              </a:rPr>
              <a:t>“GASTOS DE VIAJE” (no son Comisiones de Servicio):</a:t>
            </a:r>
          </a:p>
          <a:p>
            <a:pPr marL="285750" indent="-285750" algn="just">
              <a:buFontTx/>
              <a:buChar char="-"/>
            </a:pPr>
            <a:endParaRPr lang="es-ES" sz="1600" dirty="0">
              <a:latin typeface="Franklin Gothic Book" panose="020B0503020102020204" pitchFamily="34" charset="0"/>
            </a:endParaRPr>
          </a:p>
          <a:p>
            <a:pPr algn="just"/>
            <a:r>
              <a:rPr lang="es-ES" sz="1600" dirty="0">
                <a:latin typeface="Franklin Gothic Book" panose="020B0503020102020204" pitchFamily="34" charset="0"/>
              </a:rPr>
              <a:t>	- 	</a:t>
            </a:r>
            <a:r>
              <a:rPr lang="es-ES" sz="1600" b="1" dirty="0">
                <a:latin typeface="Franklin Gothic Book" panose="020B0503020102020204" pitchFamily="34" charset="0"/>
              </a:rPr>
              <a:t>Según lo establecido en el artículo 60 de las Normas de Ejecución Presupuestaria</a:t>
            </a:r>
            <a:r>
              <a:rPr lang="es-ES" sz="1600" dirty="0">
                <a:latin typeface="Franklin Gothic Book" panose="020B0503020102020204" pitchFamily="34" charset="0"/>
              </a:rPr>
              <a:t>: Indemnizaciones de 		gastos por desplazamiento y estancia de régimen especial (GASTOS DE VIAJE):</a:t>
            </a:r>
          </a:p>
          <a:p>
            <a:pPr algn="just"/>
            <a:endParaRPr lang="es-ES" sz="1600" dirty="0">
              <a:latin typeface="Franklin Gothic Book" panose="020B0503020102020204" pitchFamily="34" charset="0"/>
            </a:endParaRPr>
          </a:p>
          <a:p>
            <a:pPr algn="just"/>
            <a:r>
              <a:rPr lang="es-ES" sz="1600" dirty="0">
                <a:latin typeface="Franklin Gothic Book" panose="020B0503020102020204" pitchFamily="34" charset="0"/>
              </a:rPr>
              <a:t>		PERSONAL EXTERNO que, sin reunir la condición de empleado público de la propia Universidad de 			Valladolid, tengan vinculación jurídica de otro tipo con esta</a:t>
            </a:r>
          </a:p>
          <a:p>
            <a:pPr algn="just"/>
            <a:endParaRPr lang="es-ES" sz="1600" dirty="0">
              <a:latin typeface="Franklin Gothic Book" panose="020B0503020102020204" pitchFamily="34" charset="0"/>
            </a:endParaRPr>
          </a:p>
          <a:p>
            <a:pPr algn="just"/>
            <a:endParaRPr lang="es-ES" sz="1600" dirty="0">
              <a:latin typeface="Franklin Gothic Book" panose="020B0503020102020204" pitchFamily="34" charset="0"/>
            </a:endParaRPr>
          </a:p>
          <a:p>
            <a:pPr algn="just"/>
            <a:endParaRPr lang="es-ES" sz="1600" dirty="0">
              <a:latin typeface="Franklin Gothic Book" panose="020B0503020102020204" pitchFamily="34" charset="0"/>
            </a:endParaRPr>
          </a:p>
          <a:p>
            <a:pPr lvl="1" algn="just"/>
            <a:r>
              <a:rPr lang="es-ES" sz="1600" dirty="0">
                <a:latin typeface="Franklin Gothic Book" panose="020B0503020102020204" pitchFamily="34" charset="0"/>
              </a:rPr>
              <a:t>		</a:t>
            </a:r>
            <a:endParaRPr lang="es-ES" dirty="0"/>
          </a:p>
        </p:txBody>
      </p:sp>
    </p:spTree>
    <p:extLst>
      <p:ext uri="{BB962C8B-B14F-4D97-AF65-F5344CB8AC3E}">
        <p14:creationId xmlns:p14="http://schemas.microsoft.com/office/powerpoint/2010/main" val="33592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56CF2-5BF9-461C-9D51-2C62FBE99A81}"/>
              </a:ext>
            </a:extLst>
          </p:cNvPr>
          <p:cNvSpPr>
            <a:spLocks noGrp="1"/>
          </p:cNvSpPr>
          <p:nvPr>
            <p:ph type="ctrTitle"/>
          </p:nvPr>
        </p:nvSpPr>
        <p:spPr>
          <a:xfrm>
            <a:off x="1020279" y="1568918"/>
            <a:ext cx="10484334" cy="2656573"/>
          </a:xfrm>
          <a:ln w="19050">
            <a:solidFill>
              <a:schemeClr val="accent6">
                <a:lumMod val="40000"/>
                <a:lumOff val="60000"/>
              </a:schemeClr>
            </a:solidFill>
          </a:ln>
        </p:spPr>
        <p:txBody>
          <a:bodyPr>
            <a:normAutofit/>
          </a:bodyPr>
          <a:lstStyle/>
          <a:p>
            <a:pPr algn="ctr"/>
            <a:r>
              <a:rPr lang="es-ES" sz="6000" b="1" dirty="0">
                <a:latin typeface="Franklin Gothic Book" panose="020B0503020102020204" pitchFamily="34" charset="0"/>
              </a:rPr>
              <a:t>CUMPLIMENTACIÓN DE IMPRESOS</a:t>
            </a:r>
          </a:p>
        </p:txBody>
      </p:sp>
    </p:spTree>
    <p:extLst>
      <p:ext uri="{BB962C8B-B14F-4D97-AF65-F5344CB8AC3E}">
        <p14:creationId xmlns:p14="http://schemas.microsoft.com/office/powerpoint/2010/main" val="195898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93F28E-0FB8-47F0-ACC3-3B78930F1E69}"/>
              </a:ext>
            </a:extLst>
          </p:cNvPr>
          <p:cNvSpPr txBox="1"/>
          <p:nvPr/>
        </p:nvSpPr>
        <p:spPr>
          <a:xfrm>
            <a:off x="3556935" y="184558"/>
            <a:ext cx="4639111"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rPr>
              <a:t>INDEMNIZACIONES POR RAZÓN DEL SERVICIO</a:t>
            </a:r>
          </a:p>
        </p:txBody>
      </p:sp>
      <p:cxnSp>
        <p:nvCxnSpPr>
          <p:cNvPr id="4" name="Conector: angular 3">
            <a:extLst>
              <a:ext uri="{FF2B5EF4-FFF2-40B4-BE49-F238E27FC236}">
                <a16:creationId xmlns:a16="http://schemas.microsoft.com/office/drawing/2014/main" id="{51219FAF-BE36-49E4-A9EF-F71532864AC2}"/>
              </a:ext>
            </a:extLst>
          </p:cNvPr>
          <p:cNvCxnSpPr/>
          <p:nvPr/>
        </p:nvCxnSpPr>
        <p:spPr>
          <a:xfrm>
            <a:off x="6702806" y="553890"/>
            <a:ext cx="2516697" cy="494734"/>
          </a:xfrm>
          <a:prstGeom prst="bentConnector3">
            <a:avLst>
              <a:gd name="adj1" fmla="val 38667"/>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1205CC7B-E749-4235-88A2-539EB3623ABE}"/>
              </a:ext>
            </a:extLst>
          </p:cNvPr>
          <p:cNvSpPr txBox="1"/>
          <p:nvPr/>
        </p:nvSpPr>
        <p:spPr>
          <a:xfrm>
            <a:off x="9219501" y="863960"/>
            <a:ext cx="1375794" cy="369332"/>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latin typeface="Calibri" panose="020F0502020204030204"/>
                <a:ea typeface="+mn-ea"/>
                <a:cs typeface="+mn-cs"/>
              </a:rPr>
              <a:t>ASISTENCIAS</a:t>
            </a:r>
          </a:p>
        </p:txBody>
      </p:sp>
      <p:cxnSp>
        <p:nvCxnSpPr>
          <p:cNvPr id="7" name="Conector: angular 6">
            <a:extLst>
              <a:ext uri="{FF2B5EF4-FFF2-40B4-BE49-F238E27FC236}">
                <a16:creationId xmlns:a16="http://schemas.microsoft.com/office/drawing/2014/main" id="{93433F0F-1557-480F-9B3E-6F2EB0CC32DD}"/>
              </a:ext>
            </a:extLst>
          </p:cNvPr>
          <p:cNvCxnSpPr>
            <a:cxnSpLocks/>
          </p:cNvCxnSpPr>
          <p:nvPr/>
        </p:nvCxnSpPr>
        <p:spPr>
          <a:xfrm>
            <a:off x="6253993" y="553892"/>
            <a:ext cx="2965508" cy="1149183"/>
          </a:xfrm>
          <a:prstGeom prst="bentConnector3">
            <a:avLst>
              <a:gd name="adj1" fmla="val 18316"/>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62030FA6-5A31-40BA-84BF-D8DCF649A307}"/>
              </a:ext>
            </a:extLst>
          </p:cNvPr>
          <p:cNvSpPr txBox="1"/>
          <p:nvPr/>
        </p:nvSpPr>
        <p:spPr>
          <a:xfrm>
            <a:off x="9219501" y="1358692"/>
            <a:ext cx="2290194" cy="923330"/>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latin typeface="Calibri" panose="020F0502020204030204"/>
                <a:ea typeface="+mn-ea"/>
                <a:cs typeface="+mn-cs"/>
              </a:rPr>
              <a:t>DESPLAZAMIENTO DENTRO DEL TERMINO MUNICIAL</a:t>
            </a:r>
          </a:p>
        </p:txBody>
      </p:sp>
      <p:cxnSp>
        <p:nvCxnSpPr>
          <p:cNvPr id="13" name="Conector recto de flecha 12">
            <a:extLst>
              <a:ext uri="{FF2B5EF4-FFF2-40B4-BE49-F238E27FC236}">
                <a16:creationId xmlns:a16="http://schemas.microsoft.com/office/drawing/2014/main" id="{59C7FCAF-D8AC-4DE8-8C5E-676ED424AEE5}"/>
              </a:ext>
            </a:extLst>
          </p:cNvPr>
          <p:cNvCxnSpPr>
            <a:cxnSpLocks/>
            <a:stCxn id="2" idx="2"/>
          </p:cNvCxnSpPr>
          <p:nvPr/>
        </p:nvCxnSpPr>
        <p:spPr>
          <a:xfrm>
            <a:off x="5876491" y="553890"/>
            <a:ext cx="23803" cy="1887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545BA1A5-83CA-49EE-95AB-5CB1B1620C42}"/>
              </a:ext>
            </a:extLst>
          </p:cNvPr>
          <p:cNvSpPr txBox="1"/>
          <p:nvPr/>
        </p:nvSpPr>
        <p:spPr>
          <a:xfrm>
            <a:off x="3703137" y="2441492"/>
            <a:ext cx="4295554" cy="1969770"/>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Calibri" panose="020F0502020204030204"/>
                <a:ea typeface="+mn-ea"/>
                <a:cs typeface="+mn-cs"/>
              </a:rPr>
              <a:t>COMISIONES DE SERVICIO CON DERECHO A COMPENSACIÓN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latin typeface="Calibri" panose="020F0502020204030204"/>
                <a:ea typeface="+mn-ea"/>
                <a:cs typeface="+mn-cs"/>
              </a:rPr>
              <a:t>Cometidos especiales que, circunstancialmente, se ordenen al personal para desempeñar fuera del territorio municipal de su centro de trabajo.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Conector: angular 28">
            <a:extLst>
              <a:ext uri="{FF2B5EF4-FFF2-40B4-BE49-F238E27FC236}">
                <a16:creationId xmlns:a16="http://schemas.microsoft.com/office/drawing/2014/main" id="{CA45116C-7CAB-46EF-943A-387E72661061}"/>
              </a:ext>
            </a:extLst>
          </p:cNvPr>
          <p:cNvCxnSpPr>
            <a:cxnSpLocks/>
          </p:cNvCxnSpPr>
          <p:nvPr/>
        </p:nvCxnSpPr>
        <p:spPr>
          <a:xfrm>
            <a:off x="8023863" y="3963282"/>
            <a:ext cx="1524000" cy="1176891"/>
          </a:xfrm>
          <a:prstGeom prst="bentConnector3">
            <a:avLst>
              <a:gd name="adj1" fmla="val 10030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F8CED459-A036-4B0D-933A-FDE967FCE6AB}"/>
              </a:ext>
            </a:extLst>
          </p:cNvPr>
          <p:cNvSpPr txBox="1"/>
          <p:nvPr/>
        </p:nvSpPr>
        <p:spPr>
          <a:xfrm>
            <a:off x="6253992" y="5140173"/>
            <a:ext cx="5233691" cy="646331"/>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Indemnizaciones de gastos por desplazamientos y estancia de régimen especial </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“GASTOS DE VIAJE”</a:t>
            </a:r>
          </a:p>
        </p:txBody>
      </p:sp>
      <p:cxnSp>
        <p:nvCxnSpPr>
          <p:cNvPr id="57" name="Conector: angular 56">
            <a:extLst>
              <a:ext uri="{FF2B5EF4-FFF2-40B4-BE49-F238E27FC236}">
                <a16:creationId xmlns:a16="http://schemas.microsoft.com/office/drawing/2014/main" id="{E17DD4FB-0BCC-4995-ACFE-016B3CFBD358}"/>
              </a:ext>
            </a:extLst>
          </p:cNvPr>
          <p:cNvCxnSpPr>
            <a:cxnSpLocks/>
          </p:cNvCxnSpPr>
          <p:nvPr/>
        </p:nvCxnSpPr>
        <p:spPr>
          <a:xfrm rot="10800000" flipV="1">
            <a:off x="2179137" y="3982493"/>
            <a:ext cx="1509529" cy="1141426"/>
          </a:xfrm>
          <a:prstGeom prst="bentConnector3">
            <a:avLst>
              <a:gd name="adj1" fmla="val 100786"/>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13547FF5-CC35-4610-9A24-DFA8E2EEB508}"/>
              </a:ext>
            </a:extLst>
          </p:cNvPr>
          <p:cNvSpPr txBox="1"/>
          <p:nvPr/>
        </p:nvSpPr>
        <p:spPr>
          <a:xfrm>
            <a:off x="819582" y="5140173"/>
            <a:ext cx="4639110" cy="646331"/>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COMISIONES DE SERVICIO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62588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C9EB9-FE6C-435C-87B2-A037C1EC3BB3}"/>
              </a:ext>
            </a:extLst>
          </p:cNvPr>
          <p:cNvSpPr>
            <a:spLocks noGrp="1"/>
          </p:cNvSpPr>
          <p:nvPr>
            <p:ph type="title"/>
          </p:nvPr>
        </p:nvSpPr>
        <p:spPr>
          <a:xfrm>
            <a:off x="838200" y="365126"/>
            <a:ext cx="10515600" cy="706292"/>
          </a:xfrm>
          <a:ln>
            <a:solidFill>
              <a:schemeClr val="accent6">
                <a:lumMod val="40000"/>
                <a:lumOff val="60000"/>
              </a:schemeClr>
            </a:solidFill>
          </a:ln>
        </p:spPr>
        <p:txBody>
          <a:bodyPr>
            <a:normAutofit/>
          </a:bodyPr>
          <a:lstStyle/>
          <a:p>
            <a:pPr algn="ctr"/>
            <a:r>
              <a:rPr lang="es-ES" b="1" dirty="0">
                <a:latin typeface="Franklin Gothic Book" panose="020B0503020102020204" pitchFamily="34" charset="0"/>
              </a:rPr>
              <a:t>IMPRESOS COMISIÓN DE SERVICIOS</a:t>
            </a:r>
          </a:p>
        </p:txBody>
      </p:sp>
      <p:graphicFrame>
        <p:nvGraphicFramePr>
          <p:cNvPr id="9" name="Objeto 8">
            <a:extLst>
              <a:ext uri="{FF2B5EF4-FFF2-40B4-BE49-F238E27FC236}">
                <a16:creationId xmlns:a16="http://schemas.microsoft.com/office/drawing/2014/main" id="{05A2F41E-5BED-4034-A9DE-64902F6A4129}"/>
              </a:ext>
            </a:extLst>
          </p:cNvPr>
          <p:cNvGraphicFramePr>
            <a:graphicFrameLocks noChangeAspect="1"/>
          </p:cNvGraphicFramePr>
          <p:nvPr>
            <p:extLst>
              <p:ext uri="{D42A27DB-BD31-4B8C-83A1-F6EECF244321}">
                <p14:modId xmlns:p14="http://schemas.microsoft.com/office/powerpoint/2010/main" val="2039930872"/>
              </p:ext>
            </p:extLst>
          </p:nvPr>
        </p:nvGraphicFramePr>
        <p:xfrm>
          <a:off x="1308054" y="1076324"/>
          <a:ext cx="4292646" cy="5671624"/>
        </p:xfrm>
        <a:graphic>
          <a:graphicData uri="http://schemas.openxmlformats.org/presentationml/2006/ole">
            <mc:AlternateContent xmlns:mc="http://schemas.openxmlformats.org/markup-compatibility/2006">
              <mc:Choice xmlns:v="urn:schemas-microsoft-com:vml" Requires="v">
                <p:oleObj name="Acrobat Document" r:id="rId3" imgW="5667198" imgH="8020050" progId="Acrobat.Document.DC">
                  <p:embed/>
                </p:oleObj>
              </mc:Choice>
              <mc:Fallback>
                <p:oleObj name="Acrobat Document" r:id="rId3" imgW="5667198" imgH="8020050" progId="Acrobat.Document.DC">
                  <p:embed/>
                  <p:pic>
                    <p:nvPicPr>
                      <p:cNvPr id="9" name="Objeto 8">
                        <a:extLst>
                          <a:ext uri="{FF2B5EF4-FFF2-40B4-BE49-F238E27FC236}">
                            <a16:creationId xmlns:a16="http://schemas.microsoft.com/office/drawing/2014/main" id="{05A2F41E-5BED-4034-A9DE-64902F6A4129}"/>
                          </a:ext>
                        </a:extLst>
                      </p:cNvPr>
                      <p:cNvPicPr/>
                      <p:nvPr/>
                    </p:nvPicPr>
                    <p:blipFill>
                      <a:blip r:embed="rId4"/>
                      <a:stretch>
                        <a:fillRect/>
                      </a:stretch>
                    </p:blipFill>
                    <p:spPr>
                      <a:xfrm>
                        <a:off x="1308054" y="1076324"/>
                        <a:ext cx="4292646" cy="5671624"/>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D28C2AC3-12C9-3BA6-E19B-F32986050C43}"/>
              </a:ext>
            </a:extLst>
          </p:cNvPr>
          <p:cNvGraphicFramePr>
            <a:graphicFrameLocks noChangeAspect="1"/>
          </p:cNvGraphicFramePr>
          <p:nvPr>
            <p:extLst>
              <p:ext uri="{D42A27DB-BD31-4B8C-83A1-F6EECF244321}">
                <p14:modId xmlns:p14="http://schemas.microsoft.com/office/powerpoint/2010/main" val="987268363"/>
              </p:ext>
            </p:extLst>
          </p:nvPr>
        </p:nvGraphicFramePr>
        <p:xfrm>
          <a:off x="6715126" y="1105798"/>
          <a:ext cx="4425994" cy="5642150"/>
        </p:xfrm>
        <a:graphic>
          <a:graphicData uri="http://schemas.openxmlformats.org/presentationml/2006/ole">
            <mc:AlternateContent xmlns:mc="http://schemas.openxmlformats.org/markup-compatibility/2006">
              <mc:Choice xmlns:v="urn:schemas-microsoft-com:vml" Requires="v">
                <p:oleObj name="Acrobat Document" r:id="rId5" imgW="5667174" imgH="8019998" progId="Acrobat.Document.DC">
                  <p:embed/>
                </p:oleObj>
              </mc:Choice>
              <mc:Fallback>
                <p:oleObj name="Acrobat Document" r:id="rId5" imgW="5667174" imgH="8019998" progId="Acrobat.Document.DC">
                  <p:embed/>
                  <p:pic>
                    <p:nvPicPr>
                      <p:cNvPr id="5" name="Objeto 4">
                        <a:extLst>
                          <a:ext uri="{FF2B5EF4-FFF2-40B4-BE49-F238E27FC236}">
                            <a16:creationId xmlns:a16="http://schemas.microsoft.com/office/drawing/2014/main" id="{D28C2AC3-12C9-3BA6-E19B-F32986050C43}"/>
                          </a:ext>
                        </a:extLst>
                      </p:cNvPr>
                      <p:cNvPicPr/>
                      <p:nvPr/>
                    </p:nvPicPr>
                    <p:blipFill>
                      <a:blip r:embed="rId6"/>
                      <a:stretch>
                        <a:fillRect/>
                      </a:stretch>
                    </p:blipFill>
                    <p:spPr>
                      <a:xfrm>
                        <a:off x="6715126" y="1105798"/>
                        <a:ext cx="4425994" cy="5642150"/>
                      </a:xfrm>
                      <a:prstGeom prst="rect">
                        <a:avLst/>
                      </a:prstGeom>
                    </p:spPr>
                  </p:pic>
                </p:oleObj>
              </mc:Fallback>
            </mc:AlternateContent>
          </a:graphicData>
        </a:graphic>
      </p:graphicFrame>
    </p:spTree>
    <p:extLst>
      <p:ext uri="{BB962C8B-B14F-4D97-AF65-F5344CB8AC3E}">
        <p14:creationId xmlns:p14="http://schemas.microsoft.com/office/powerpoint/2010/main" val="165090328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BEE417A-56B1-4B3D-B2AE-9DCF64324DA3}"/>
              </a:ext>
            </a:extLst>
          </p:cNvPr>
          <p:cNvSpPr txBox="1"/>
          <p:nvPr/>
        </p:nvSpPr>
        <p:spPr>
          <a:xfrm>
            <a:off x="5953125" y="1688068"/>
            <a:ext cx="5006229" cy="1200329"/>
          </a:xfrm>
          <a:prstGeom prst="rect">
            <a:avLst/>
          </a:prstGeom>
          <a:noFill/>
          <a:ln>
            <a:solidFill>
              <a:schemeClr val="accent6">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chemeClr val="accent3">
                    <a:lumMod val="60000"/>
                    <a:lumOff val="40000"/>
                  </a:schemeClr>
                </a:solidFill>
                <a:effectLst/>
                <a:uLnTx/>
                <a:uFillTx/>
                <a:latin typeface="Franklin Gothic Book" panose="020B0503020102020204" pitchFamily="34" charset="0"/>
              </a:rPr>
              <a:t>IMPRESO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chemeClr val="accent3">
                    <a:lumMod val="60000"/>
                    <a:lumOff val="40000"/>
                  </a:schemeClr>
                </a:solidFill>
                <a:effectLst/>
                <a:uLnTx/>
                <a:uFillTx/>
                <a:latin typeface="Franklin Gothic Book" panose="020B0503020102020204" pitchFamily="34" charset="0"/>
              </a:rPr>
              <a:t>GASTOS DE VIAJE</a:t>
            </a:r>
          </a:p>
        </p:txBody>
      </p:sp>
      <p:graphicFrame>
        <p:nvGraphicFramePr>
          <p:cNvPr id="3" name="Objeto 2">
            <a:extLst>
              <a:ext uri="{FF2B5EF4-FFF2-40B4-BE49-F238E27FC236}">
                <a16:creationId xmlns:a16="http://schemas.microsoft.com/office/drawing/2014/main" id="{CEBEFC92-D159-F1FA-123C-5AE9B1BCF94C}"/>
              </a:ext>
            </a:extLst>
          </p:cNvPr>
          <p:cNvGraphicFramePr>
            <a:graphicFrameLocks noChangeAspect="1"/>
          </p:cNvGraphicFramePr>
          <p:nvPr>
            <p:extLst>
              <p:ext uri="{D42A27DB-BD31-4B8C-83A1-F6EECF244321}">
                <p14:modId xmlns:p14="http://schemas.microsoft.com/office/powerpoint/2010/main" val="3877089853"/>
              </p:ext>
            </p:extLst>
          </p:nvPr>
        </p:nvGraphicFramePr>
        <p:xfrm>
          <a:off x="644524" y="117227"/>
          <a:ext cx="4680924" cy="6623546"/>
        </p:xfrm>
        <a:graphic>
          <a:graphicData uri="http://schemas.openxmlformats.org/presentationml/2006/ole">
            <mc:AlternateContent xmlns:mc="http://schemas.openxmlformats.org/markup-compatibility/2006">
              <mc:Choice xmlns:v="urn:schemas-microsoft-com:vml" Requires="v">
                <p:oleObj name="Acrobat Document" r:id="rId3" imgW="5667198" imgH="8020037" progId="Acrobat.Document.DC">
                  <p:embed/>
                </p:oleObj>
              </mc:Choice>
              <mc:Fallback>
                <p:oleObj name="Acrobat Document" r:id="rId3" imgW="5667198" imgH="8020037" progId="Acrobat.Document.DC">
                  <p:embed/>
                  <p:pic>
                    <p:nvPicPr>
                      <p:cNvPr id="0" name=""/>
                      <p:cNvPicPr/>
                      <p:nvPr/>
                    </p:nvPicPr>
                    <p:blipFill>
                      <a:blip r:embed="rId4"/>
                      <a:stretch>
                        <a:fillRect/>
                      </a:stretch>
                    </p:blipFill>
                    <p:spPr>
                      <a:xfrm>
                        <a:off x="644524" y="117227"/>
                        <a:ext cx="4680924" cy="6623546"/>
                      </a:xfrm>
                      <a:prstGeom prst="rect">
                        <a:avLst/>
                      </a:prstGeom>
                    </p:spPr>
                  </p:pic>
                </p:oleObj>
              </mc:Fallback>
            </mc:AlternateContent>
          </a:graphicData>
        </a:graphic>
      </p:graphicFrame>
    </p:spTree>
    <p:extLst>
      <p:ext uri="{BB962C8B-B14F-4D97-AF65-F5344CB8AC3E}">
        <p14:creationId xmlns:p14="http://schemas.microsoft.com/office/powerpoint/2010/main" val="91957297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C47A0EA7-153B-4FB2-AB97-DC74C3C46372}"/>
              </a:ext>
            </a:extLst>
          </p:cNvPr>
          <p:cNvGraphicFramePr/>
          <p:nvPr>
            <p:extLst>
              <p:ext uri="{D42A27DB-BD31-4B8C-83A1-F6EECF244321}">
                <p14:modId xmlns:p14="http://schemas.microsoft.com/office/powerpoint/2010/main" val="1299551411"/>
              </p:ext>
            </p:extLst>
          </p:nvPr>
        </p:nvGraphicFramePr>
        <p:xfrm>
          <a:off x="1685925" y="719668"/>
          <a:ext cx="88011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675141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EE17F-B7D9-4E8B-8612-C00BB330ADD2}"/>
              </a:ext>
            </a:extLst>
          </p:cNvPr>
          <p:cNvSpPr>
            <a:spLocks noGrp="1"/>
          </p:cNvSpPr>
          <p:nvPr>
            <p:ph type="title"/>
          </p:nvPr>
        </p:nvSpPr>
        <p:spPr>
          <a:xfrm>
            <a:off x="839788" y="2"/>
            <a:ext cx="10515600" cy="689095"/>
          </a:xfrm>
        </p:spPr>
        <p:txBody>
          <a:bodyPr>
            <a:normAutofit fontScale="90000"/>
          </a:bodyPr>
          <a:lstStyle/>
          <a:p>
            <a:pPr algn="ctr"/>
            <a:br>
              <a:rPr lang="es-ES" dirty="0"/>
            </a:br>
            <a:endParaRPr lang="es-ES" dirty="0"/>
          </a:p>
        </p:txBody>
      </p:sp>
      <p:sp>
        <p:nvSpPr>
          <p:cNvPr id="3" name="Marcador de texto 2">
            <a:extLst>
              <a:ext uri="{FF2B5EF4-FFF2-40B4-BE49-F238E27FC236}">
                <a16:creationId xmlns:a16="http://schemas.microsoft.com/office/drawing/2014/main" id="{2ACB602F-DC62-476A-B4A4-7E0C2AE344F4}"/>
              </a:ext>
            </a:extLst>
          </p:cNvPr>
          <p:cNvSpPr>
            <a:spLocks noGrp="1"/>
          </p:cNvSpPr>
          <p:nvPr>
            <p:ph type="body" idx="1"/>
          </p:nvPr>
        </p:nvSpPr>
        <p:spPr>
          <a:xfrm>
            <a:off x="561975" y="228601"/>
            <a:ext cx="5267325" cy="371474"/>
          </a:xfrm>
        </p:spPr>
        <p:txBody>
          <a:bodyPr>
            <a:noAutofit/>
          </a:bodyPr>
          <a:lstStyle/>
          <a:p>
            <a:pPr algn="ctr"/>
            <a:r>
              <a:rPr lang="es-ES" sz="2000" b="1" dirty="0">
                <a:latin typeface="Franklin Gothic Book" panose="020B0503020102020204" pitchFamily="34" charset="0"/>
              </a:rPr>
              <a:t>             </a:t>
            </a:r>
            <a:r>
              <a:rPr lang="es-ES" sz="2000" b="1" dirty="0">
                <a:solidFill>
                  <a:schemeClr val="accent3">
                    <a:lumMod val="60000"/>
                    <a:lumOff val="40000"/>
                  </a:schemeClr>
                </a:solidFill>
                <a:latin typeface="Franklin Gothic Book" panose="020B0503020102020204" pitchFamily="34" charset="0"/>
              </a:rPr>
              <a:t>COMISIONES</a:t>
            </a:r>
            <a:r>
              <a:rPr lang="es-ES" sz="2000" b="1" dirty="0">
                <a:latin typeface="Franklin Gothic Book" panose="020B0503020102020204" pitchFamily="34" charset="0"/>
              </a:rPr>
              <a:t> </a:t>
            </a:r>
            <a:r>
              <a:rPr lang="es-ES" sz="2000" b="1" dirty="0">
                <a:solidFill>
                  <a:schemeClr val="accent3">
                    <a:lumMod val="60000"/>
                    <a:lumOff val="40000"/>
                  </a:schemeClr>
                </a:solidFill>
                <a:latin typeface="Franklin Gothic Book" panose="020B0503020102020204" pitchFamily="34" charset="0"/>
              </a:rPr>
              <a:t>DE SERVICIOS 		</a:t>
            </a:r>
            <a:r>
              <a:rPr lang="es-ES" sz="2000" b="1" dirty="0">
                <a:latin typeface="Franklin Gothic Book" panose="020B0503020102020204" pitchFamily="34" charset="0"/>
              </a:rPr>
              <a:t>	</a:t>
            </a:r>
          </a:p>
        </p:txBody>
      </p:sp>
      <p:sp>
        <p:nvSpPr>
          <p:cNvPr id="4" name="Marcador de contenido 3">
            <a:extLst>
              <a:ext uri="{FF2B5EF4-FFF2-40B4-BE49-F238E27FC236}">
                <a16:creationId xmlns:a16="http://schemas.microsoft.com/office/drawing/2014/main" id="{850BE817-E1ED-4EAC-A0CA-9974B801B1C4}"/>
              </a:ext>
            </a:extLst>
          </p:cNvPr>
          <p:cNvSpPr>
            <a:spLocks noGrp="1"/>
          </p:cNvSpPr>
          <p:nvPr>
            <p:ph sz="half" idx="2"/>
          </p:nvPr>
        </p:nvSpPr>
        <p:spPr>
          <a:xfrm>
            <a:off x="352426" y="689098"/>
            <a:ext cx="5476874" cy="6083178"/>
          </a:xfrm>
          <a:ln w="12700">
            <a:solidFill>
              <a:schemeClr val="accent6">
                <a:lumMod val="40000"/>
                <a:lumOff val="60000"/>
              </a:schemeClr>
            </a:solidFill>
          </a:ln>
        </p:spPr>
        <p:txBody>
          <a:bodyPr>
            <a:normAutofit/>
          </a:bodyPr>
          <a:lstStyle/>
          <a:p>
            <a:pPr marL="285750" indent="-285750" algn="just"/>
            <a:r>
              <a:rPr lang="es-ES" sz="1600" b="1" dirty="0">
                <a:latin typeface="Franklin Gothic Book" panose="020B0503020102020204" pitchFamily="34" charset="0"/>
              </a:rPr>
              <a:t>Personal de la Universidad de Valladolid</a:t>
            </a:r>
            <a:r>
              <a:rPr lang="es-ES" sz="1600" dirty="0">
                <a:latin typeface="Franklin Gothic Book" panose="020B0503020102020204" pitchFamily="34" charset="0"/>
              </a:rPr>
              <a:t>, cualquiera que sea su naturaleza jurídica.</a:t>
            </a:r>
          </a:p>
          <a:p>
            <a:pPr marL="285750" indent="-285750" algn="just"/>
            <a:r>
              <a:rPr lang="es-ES" sz="1600" dirty="0">
                <a:latin typeface="Franklin Gothic Book" panose="020B0503020102020204" pitchFamily="34" charset="0"/>
              </a:rPr>
              <a:t>Los becarios y becarias y estudiantes que, excepcionalmente, desarrollen una actividad no laboral con derecho a indemnización. (En relación con los estudiantes, el derecho a Comisión de Servicios está regulado en el ACUERDO DE COMISIÓN PERMANENTE DEL CONSEJO DE GOBIERNO a la que hemos hecho referencia en el apartado de normativa reguladora y que tenéis en la documentación del curso).</a:t>
            </a:r>
          </a:p>
          <a:p>
            <a:pPr marL="285750" indent="-285750" algn="just"/>
            <a:r>
              <a:rPr lang="es-ES" sz="1600" dirty="0">
                <a:latin typeface="Franklin Gothic Book" panose="020B0503020102020204" pitchFamily="34" charset="0"/>
              </a:rPr>
              <a:t>Quedarán exceptuados del derecho a la percepción de indemnización tanto el PDI que se encuentre cumpliendo una licencia de estudios, por razón exclusiva de esa licencia, así como los desplazamientos de alumnos por causa de estudios. </a:t>
            </a:r>
          </a:p>
          <a:p>
            <a:pPr marL="285750" indent="-285750" algn="just"/>
            <a:r>
              <a:rPr lang="es-ES" sz="1600" dirty="0">
                <a:latin typeface="Franklin Gothic Book" panose="020B0503020102020204" pitchFamily="34" charset="0"/>
              </a:rPr>
              <a:t>Personal ajeno a la Universidad:</a:t>
            </a:r>
          </a:p>
          <a:p>
            <a:pPr marL="742950" lvl="1" indent="-285750" algn="just"/>
            <a:r>
              <a:rPr lang="es-ES" dirty="0">
                <a:latin typeface="Franklin Gothic Book" panose="020B0503020102020204" pitchFamily="34" charset="0"/>
              </a:rPr>
              <a:t>Miembros de Proyectos de Investigación.</a:t>
            </a:r>
          </a:p>
          <a:p>
            <a:pPr marL="742950" lvl="1" indent="-285750" algn="just"/>
            <a:r>
              <a:rPr lang="es-ES" dirty="0">
                <a:latin typeface="Franklin Gothic Book" panose="020B0503020102020204" pitchFamily="34" charset="0"/>
              </a:rPr>
              <a:t> Miembros de Grupos de Investigación Reconocidos (GIR).</a:t>
            </a:r>
          </a:p>
          <a:p>
            <a:pPr marL="742950" lvl="1" indent="-285750" algn="just"/>
            <a:r>
              <a:rPr lang="es-ES" dirty="0">
                <a:latin typeface="Franklin Gothic Book" panose="020B0503020102020204" pitchFamily="34" charset="0"/>
              </a:rPr>
              <a:t>Miembros de Tribunales (impreso propio).</a:t>
            </a:r>
          </a:p>
          <a:p>
            <a:pPr marL="457200" lvl="1" indent="0" algn="just">
              <a:buNone/>
            </a:pPr>
            <a:endParaRPr lang="es-ES" dirty="0">
              <a:latin typeface="Franklin Gothic Book" panose="020B0503020102020204" pitchFamily="34" charset="0"/>
            </a:endParaRPr>
          </a:p>
          <a:p>
            <a:pPr marL="457200" lvl="1" indent="0" algn="just">
              <a:buNone/>
            </a:pPr>
            <a:endParaRPr lang="es-ES" sz="2000" dirty="0">
              <a:latin typeface="Franklin Gothic Book" panose="020B0503020102020204" pitchFamily="34" charset="0"/>
            </a:endParaRPr>
          </a:p>
          <a:p>
            <a:pPr marL="0" indent="0">
              <a:buNone/>
            </a:pPr>
            <a:endParaRPr lang="es-ES" dirty="0"/>
          </a:p>
        </p:txBody>
      </p:sp>
      <p:sp>
        <p:nvSpPr>
          <p:cNvPr id="8" name="Marcador de texto 7">
            <a:extLst>
              <a:ext uri="{FF2B5EF4-FFF2-40B4-BE49-F238E27FC236}">
                <a16:creationId xmlns:a16="http://schemas.microsoft.com/office/drawing/2014/main" id="{5BD5B98B-AD96-4961-9CC4-BBDFB393D7DE}"/>
              </a:ext>
            </a:extLst>
          </p:cNvPr>
          <p:cNvSpPr>
            <a:spLocks noGrp="1"/>
          </p:cNvSpPr>
          <p:nvPr>
            <p:ph type="body" sz="quarter" idx="3"/>
          </p:nvPr>
        </p:nvSpPr>
        <p:spPr>
          <a:xfrm>
            <a:off x="6491287" y="-156603"/>
            <a:ext cx="4860925" cy="756677"/>
          </a:xfrm>
        </p:spPr>
        <p:txBody>
          <a:bodyPr>
            <a:normAutofit/>
          </a:bodyPr>
          <a:lstStyle/>
          <a:p>
            <a:pPr algn="ctr"/>
            <a:r>
              <a:rPr lang="es-ES" sz="2000" b="1" dirty="0">
                <a:solidFill>
                  <a:schemeClr val="accent3">
                    <a:lumMod val="60000"/>
                    <a:lumOff val="40000"/>
                  </a:schemeClr>
                </a:solidFill>
                <a:latin typeface="Franklin Gothic Book" panose="020B0503020102020204" pitchFamily="34" charset="0"/>
              </a:rPr>
              <a:t>GASTOS DE VIAJE</a:t>
            </a:r>
          </a:p>
        </p:txBody>
      </p:sp>
      <p:sp>
        <p:nvSpPr>
          <p:cNvPr id="6" name="Marcador de contenido 5">
            <a:extLst>
              <a:ext uri="{FF2B5EF4-FFF2-40B4-BE49-F238E27FC236}">
                <a16:creationId xmlns:a16="http://schemas.microsoft.com/office/drawing/2014/main" id="{660D6E19-EC0D-41DC-AC75-D48CD9A0C1B9}"/>
              </a:ext>
            </a:extLst>
          </p:cNvPr>
          <p:cNvSpPr>
            <a:spLocks noGrp="1"/>
          </p:cNvSpPr>
          <p:nvPr>
            <p:ph sz="quarter" idx="4"/>
          </p:nvPr>
        </p:nvSpPr>
        <p:spPr>
          <a:xfrm>
            <a:off x="5905500" y="689097"/>
            <a:ext cx="6095999" cy="6083178"/>
          </a:xfrm>
          <a:ln w="12700">
            <a:solidFill>
              <a:schemeClr val="accent6">
                <a:lumMod val="40000"/>
                <a:lumOff val="60000"/>
              </a:schemeClr>
            </a:solidFill>
          </a:ln>
        </p:spPr>
        <p:txBody>
          <a:bodyPr>
            <a:noAutofit/>
          </a:bodyPr>
          <a:lstStyle/>
          <a:p>
            <a:pPr algn="just"/>
            <a:r>
              <a:rPr lang="es-ES" sz="1600" b="1" dirty="0">
                <a:latin typeface="Franklin Gothic Book" panose="020B0503020102020204" pitchFamily="34" charset="0"/>
              </a:rPr>
              <a:t>Personal externo </a:t>
            </a:r>
            <a:r>
              <a:rPr lang="es-ES" sz="1600" dirty="0">
                <a:latin typeface="Franklin Gothic Book" panose="020B0503020102020204" pitchFamily="34" charset="0"/>
              </a:rPr>
              <a:t>que, sin reunir la condición empleado publico de la propia Universidad de Valladolid, tengan vinculación jurídica de otro tipo con esta, a través de sus diferentes órganos y Estructuras, en diferentes supuestos de interés Público institucional:</a:t>
            </a:r>
          </a:p>
          <a:p>
            <a:pPr marL="742950" lvl="1" indent="-285750" algn="just"/>
            <a:r>
              <a:rPr lang="es-ES" dirty="0">
                <a:latin typeface="Franklin Gothic Book" panose="020B0503020102020204" pitchFamily="34" charset="0"/>
              </a:rPr>
              <a:t>Impartición de cursos o conferencias.</a:t>
            </a:r>
          </a:p>
          <a:p>
            <a:pPr marL="742950" lvl="1" indent="-285750" algn="just"/>
            <a:r>
              <a:rPr lang="es-ES" dirty="0">
                <a:latin typeface="Franklin Gothic Book" panose="020B0503020102020204" pitchFamily="34" charset="0"/>
              </a:rPr>
              <a:t>Colaboración en actividades de investigación, sin una financiación finalista específica.</a:t>
            </a:r>
          </a:p>
          <a:p>
            <a:pPr marL="742950" lvl="1" indent="-285750" algn="just"/>
            <a:r>
              <a:rPr lang="es-ES" dirty="0">
                <a:latin typeface="Franklin Gothic Book" panose="020B0503020102020204" pitchFamily="34" charset="0"/>
              </a:rPr>
              <a:t>La actividad de los profesores o profesoras eméritos, eméritos o eméritas honoríficos, y de los colaboradores o colaboradoras honoríficos, salvo, respecto al primer tipo de personal, en relación con su participación en proyectos de investigación, de acuerdo con la correspondiente convocatoria, y en tribunales de tesis doctoral.</a:t>
            </a:r>
          </a:p>
          <a:p>
            <a:pPr marL="742950" lvl="1" indent="-285750" algn="just"/>
            <a:r>
              <a:rPr lang="es-ES" dirty="0">
                <a:latin typeface="Franklin Gothic Book" panose="020B0503020102020204" pitchFamily="34" charset="0"/>
              </a:rPr>
              <a:t>Las actividades del estudiantado, en las que, conforme a lo previsto en la normativa universitaria aplicable, no proceda la autorización de comisión de servicio de régimen  ordinario.</a:t>
            </a:r>
          </a:p>
          <a:p>
            <a:pPr marL="742950" lvl="1" indent="-285750" algn="just"/>
            <a:r>
              <a:rPr lang="es-ES" dirty="0">
                <a:latin typeface="Franklin Gothic Book" panose="020B0503020102020204" pitchFamily="34" charset="0"/>
              </a:rPr>
              <a:t>Desplazamientos en otros supuesto análogos, contemplados en la normativa de la Universidad de Valladolid en la materia, o en cualquiera de sus convocatorias de ayudas.</a:t>
            </a:r>
          </a:p>
        </p:txBody>
      </p:sp>
    </p:spTree>
    <p:extLst>
      <p:ext uri="{BB962C8B-B14F-4D97-AF65-F5344CB8AC3E}">
        <p14:creationId xmlns:p14="http://schemas.microsoft.com/office/powerpoint/2010/main" val="319434167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8F8D2-9657-8669-BC8B-F3F6273D3A7C}"/>
              </a:ext>
            </a:extLst>
          </p:cNvPr>
          <p:cNvSpPr>
            <a:spLocks noGrp="1"/>
          </p:cNvSpPr>
          <p:nvPr>
            <p:ph type="ctrTitle"/>
          </p:nvPr>
        </p:nvSpPr>
        <p:spPr>
          <a:xfrm>
            <a:off x="1524000" y="1122363"/>
            <a:ext cx="9144000" cy="2907770"/>
          </a:xfrm>
        </p:spPr>
        <p:txBody>
          <a:bodyPr>
            <a:normAutofit/>
          </a:bodyPr>
          <a:lstStyle/>
          <a:p>
            <a:r>
              <a:rPr lang="es-ES" b="1" dirty="0"/>
              <a:t>FORMACIÓN:</a:t>
            </a:r>
            <a:br>
              <a:rPr lang="es-ES" b="1" dirty="0"/>
            </a:br>
            <a:r>
              <a:rPr lang="es-ES" b="1" dirty="0"/>
              <a:t>INDEMNIZACIONES POR RAZÓN DEL SERVICIO</a:t>
            </a:r>
          </a:p>
        </p:txBody>
      </p:sp>
      <p:sp>
        <p:nvSpPr>
          <p:cNvPr id="3" name="Subtítulo 2">
            <a:extLst>
              <a:ext uri="{FF2B5EF4-FFF2-40B4-BE49-F238E27FC236}">
                <a16:creationId xmlns:a16="http://schemas.microsoft.com/office/drawing/2014/main" id="{3052F43B-3784-553B-AC03-179A68A62A28}"/>
              </a:ext>
            </a:extLst>
          </p:cNvPr>
          <p:cNvSpPr>
            <a:spLocks noGrp="1"/>
          </p:cNvSpPr>
          <p:nvPr>
            <p:ph type="subTitle" idx="1"/>
          </p:nvPr>
        </p:nvSpPr>
        <p:spPr>
          <a:xfrm>
            <a:off x="592667" y="4030132"/>
            <a:ext cx="10583333" cy="2345268"/>
          </a:xfrm>
        </p:spPr>
        <p:txBody>
          <a:bodyPr>
            <a:normAutofit/>
          </a:bodyPr>
          <a:lstStyle/>
          <a:p>
            <a:endParaRPr lang="es-ES" dirty="0"/>
          </a:p>
          <a:p>
            <a:pPr algn="r"/>
            <a:endParaRPr lang="es-ES" dirty="0"/>
          </a:p>
          <a:p>
            <a:endParaRPr lang="es-ES" dirty="0"/>
          </a:p>
          <a:p>
            <a:r>
              <a:rPr lang="es-ES" sz="1200" b="1" i="1" dirty="0"/>
              <a:t>Amelia Domínguez Pérez. Jefa de Servicio de Retribuciones y Seguridad Social.</a:t>
            </a:r>
          </a:p>
          <a:p>
            <a:r>
              <a:rPr lang="es-ES" sz="1200" b="1" i="1" dirty="0"/>
              <a:t>Almudena Carnero del Hoyo. Jefa de Sección de Dietas y otros Pagos.</a:t>
            </a:r>
          </a:p>
          <a:p>
            <a:r>
              <a:rPr lang="es-ES" sz="1200" b="1" i="1" dirty="0"/>
              <a:t>Celia Pintado García. Jefa de Sección Gestión Económica de Proyectos de Investigación.</a:t>
            </a:r>
          </a:p>
        </p:txBody>
      </p:sp>
      <p:sp>
        <p:nvSpPr>
          <p:cNvPr id="4" name="CuadroTexto 3">
            <a:extLst>
              <a:ext uri="{FF2B5EF4-FFF2-40B4-BE49-F238E27FC236}">
                <a16:creationId xmlns:a16="http://schemas.microsoft.com/office/drawing/2014/main" id="{D4027B52-5745-B500-18B1-F4F60190B930}"/>
              </a:ext>
            </a:extLst>
          </p:cNvPr>
          <p:cNvSpPr txBox="1"/>
          <p:nvPr/>
        </p:nvSpPr>
        <p:spPr>
          <a:xfrm>
            <a:off x="7890933" y="728133"/>
            <a:ext cx="3022600" cy="553998"/>
          </a:xfrm>
          <a:prstGeom prst="rect">
            <a:avLst/>
          </a:prstGeom>
          <a:noFill/>
        </p:spPr>
        <p:txBody>
          <a:bodyPr wrap="square" rtlCol="0">
            <a:spAutoFit/>
          </a:bodyPr>
          <a:lstStyle/>
          <a:p>
            <a:pPr algn="ctr"/>
            <a:r>
              <a:rPr lang="es-ES" sz="1500" b="1" dirty="0"/>
              <a:t>Universidad de Valladolid</a:t>
            </a:r>
          </a:p>
          <a:p>
            <a:pPr algn="ctr"/>
            <a:r>
              <a:rPr lang="es-ES" sz="1500" b="1" dirty="0"/>
              <a:t>22 de octubre de 2025</a:t>
            </a:r>
          </a:p>
        </p:txBody>
      </p:sp>
    </p:spTree>
    <p:extLst>
      <p:ext uri="{BB962C8B-B14F-4D97-AF65-F5344CB8AC3E}">
        <p14:creationId xmlns:p14="http://schemas.microsoft.com/office/powerpoint/2010/main" val="295357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0B0D0-D61A-403E-BB14-86FE0CF88B03}"/>
              </a:ext>
            </a:extLst>
          </p:cNvPr>
          <p:cNvSpPr>
            <a:spLocks noGrp="1"/>
          </p:cNvSpPr>
          <p:nvPr>
            <p:ph type="title"/>
          </p:nvPr>
        </p:nvSpPr>
        <p:spPr>
          <a:xfrm>
            <a:off x="905934" y="624110"/>
            <a:ext cx="10598678" cy="1280890"/>
          </a:xfrm>
          <a:ln>
            <a:solidFill>
              <a:schemeClr val="accent6">
                <a:lumMod val="40000"/>
                <a:lumOff val="60000"/>
              </a:schemeClr>
            </a:solidFill>
          </a:ln>
        </p:spPr>
        <p:txBody>
          <a:bodyPr>
            <a:normAutofit/>
          </a:bodyPr>
          <a:lstStyle/>
          <a:p>
            <a:pPr algn="ctr"/>
            <a:r>
              <a:rPr lang="es-ES" b="1" dirty="0"/>
              <a:t>TRAMITACIÓN DE LA </a:t>
            </a:r>
            <a:r>
              <a:rPr lang="es-ES" b="1" dirty="0">
                <a:solidFill>
                  <a:srgbClr val="FF0000"/>
                </a:solidFill>
              </a:rPr>
              <a:t>SOLICITUD</a:t>
            </a:r>
            <a:r>
              <a:rPr lang="es-ES" b="1" dirty="0"/>
              <a:t> COMISIÓN DE SERVICIO con derecho a indemnización</a:t>
            </a:r>
            <a:r>
              <a:rPr lang="es-ES" dirty="0"/>
              <a:t>.</a:t>
            </a:r>
          </a:p>
        </p:txBody>
      </p:sp>
      <p:sp>
        <p:nvSpPr>
          <p:cNvPr id="3" name="CuadroTexto 2">
            <a:extLst>
              <a:ext uri="{FF2B5EF4-FFF2-40B4-BE49-F238E27FC236}">
                <a16:creationId xmlns:a16="http://schemas.microsoft.com/office/drawing/2014/main" id="{41DCBF00-9C3F-44E0-AD9A-E95DF515DAA2}"/>
              </a:ext>
            </a:extLst>
          </p:cNvPr>
          <p:cNvSpPr txBox="1"/>
          <p:nvPr/>
        </p:nvSpPr>
        <p:spPr>
          <a:xfrm>
            <a:off x="1219200" y="1959431"/>
            <a:ext cx="9710057" cy="535531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Deberán ser autorizadas, con carácter previo, a propuesta de la persona interesada, por el o la responsable de la Unidad Gestora a la que deba imputarse el gasto.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En el supuesto en que el comisionado o comisionada sea el o la responsable de la Unidad Gestora, la autorización corresponderá a la persona que ejerza la suplencia en el órgano correspondiente, siempre que ésta estuviera prevista reglamentariamente; y en otro caso el o la Gerente o Vicerrectores o Vicerrectoras en sus ámbitos de competencia específicos. En estos casos se indicará con el acrónimo PS y referencia al presupuesto de la Universidad de Valladolid.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Podrá concederse, con carácter general, un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anticipo</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de hasta el 80% sobre el importe de los gastos de viaje y dietas que pudieran corresponderle. </a:t>
            </a:r>
          </a:p>
          <a:p>
            <a:pPr marL="12001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No se concederá el anticipo cuando su importe sea inferior a 150 euros o se tenga pendiente de justificar anticipos por comisiones de servicios anteriores.</a:t>
            </a:r>
          </a:p>
          <a:p>
            <a:pPr marL="12001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No incluye los gastos gestionados por la agencia de viajes.</a:t>
            </a:r>
          </a:p>
          <a:p>
            <a:pPr marL="12001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Deberán solicitarse con una antelación de al menos 15 días hábiles.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rgbClr val="FF0000"/>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069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75AA5A-8BEB-4D3A-928B-C908D840D7B8}"/>
              </a:ext>
            </a:extLst>
          </p:cNvPr>
          <p:cNvSpPr>
            <a:spLocks noGrp="1"/>
          </p:cNvSpPr>
          <p:nvPr>
            <p:ph type="title"/>
          </p:nvPr>
        </p:nvSpPr>
        <p:spPr>
          <a:xfrm>
            <a:off x="839788" y="457200"/>
            <a:ext cx="3932237" cy="575733"/>
          </a:xfrm>
        </p:spPr>
        <p:txBody>
          <a:bodyPr>
            <a:noAutofit/>
          </a:bodyPr>
          <a:lstStyle/>
          <a:p>
            <a:r>
              <a:rPr lang="es-ES" sz="3200" b="1" dirty="0">
                <a:latin typeface="Franklin Gothic Book" panose="020B0503020102020204" pitchFamily="34" charset="0"/>
              </a:rPr>
              <a:t>Errores frecuentes:</a:t>
            </a:r>
          </a:p>
        </p:txBody>
      </p:sp>
      <p:sp>
        <p:nvSpPr>
          <p:cNvPr id="4" name="Marcador de texto 3">
            <a:extLst>
              <a:ext uri="{FF2B5EF4-FFF2-40B4-BE49-F238E27FC236}">
                <a16:creationId xmlns:a16="http://schemas.microsoft.com/office/drawing/2014/main" id="{2B492336-CD92-4794-89C7-0699CB46A73F}"/>
              </a:ext>
            </a:extLst>
          </p:cNvPr>
          <p:cNvSpPr>
            <a:spLocks noGrp="1"/>
          </p:cNvSpPr>
          <p:nvPr>
            <p:ph type="body" sz="half" idx="2"/>
          </p:nvPr>
        </p:nvSpPr>
        <p:spPr>
          <a:xfrm>
            <a:off x="592667" y="1295399"/>
            <a:ext cx="4978399" cy="5342468"/>
          </a:xfrm>
        </p:spPr>
        <p:txBody>
          <a:bodyPr>
            <a:noAutofit/>
          </a:bodyPr>
          <a:lstStyle/>
          <a:p>
            <a:pPr marL="285750" indent="-285750">
              <a:buFont typeface="Arial" panose="020B0604020202020204" pitchFamily="34" charset="0"/>
              <a:buChar char="•"/>
            </a:pPr>
            <a:r>
              <a:rPr lang="es-ES" sz="1800" dirty="0">
                <a:latin typeface="Franklin Gothic Book" panose="020B0503020102020204" pitchFamily="34" charset="0"/>
              </a:rPr>
              <a:t>Impresos no actualizados. GUIAS DE GESTIÓN ECONÓMICA (GESECO).</a:t>
            </a:r>
          </a:p>
          <a:p>
            <a:r>
              <a:rPr lang="es-ES" sz="1800" dirty="0">
                <a:latin typeface="Franklin Gothic Book" panose="020B0503020102020204" pitchFamily="34" charset="0"/>
              </a:rPr>
              <a:t>      </a:t>
            </a:r>
            <a:r>
              <a:rPr lang="es-ES" sz="1800" dirty="0">
                <a:solidFill>
                  <a:srgbClr val="0070C0"/>
                </a:solidFill>
                <a:latin typeface="Franklin Gothic Book" panose="020B0503020102020204" pitchFamily="34" charset="0"/>
              </a:rPr>
              <a:t>https://apps.stic.uva.es/sorolla/</a:t>
            </a:r>
          </a:p>
          <a:p>
            <a:pPr marL="285750" indent="-285750">
              <a:buFont typeface="Arial" panose="020B0604020202020204" pitchFamily="34" charset="0"/>
              <a:buChar char="•"/>
            </a:pPr>
            <a:r>
              <a:rPr lang="es-ES" sz="1800" dirty="0">
                <a:latin typeface="Franklin Gothic Book" panose="020B0503020102020204" pitchFamily="34" charset="0"/>
              </a:rPr>
              <a:t>Ejercicio económico.</a:t>
            </a:r>
          </a:p>
          <a:p>
            <a:pPr marL="285750" indent="-285750">
              <a:buFont typeface="Arial" panose="020B0604020202020204" pitchFamily="34" charset="0"/>
              <a:buChar char="•"/>
            </a:pPr>
            <a:r>
              <a:rPr lang="es-ES" sz="1800" dirty="0">
                <a:latin typeface="Franklin Gothic Book" panose="020B0503020102020204" pitchFamily="34" charset="0"/>
              </a:rPr>
              <a:t>Plantillas con datos de otras CS del perceptor o datos de otros perceptores.</a:t>
            </a:r>
          </a:p>
          <a:p>
            <a:pPr marL="285750" indent="-285750">
              <a:buFont typeface="Arial" panose="020B0604020202020204" pitchFamily="34" charset="0"/>
              <a:buChar char="•"/>
            </a:pPr>
            <a:r>
              <a:rPr lang="es-ES" sz="1800" dirty="0">
                <a:latin typeface="Franklin Gothic Book" panose="020B0503020102020204" pitchFamily="34" charset="0"/>
              </a:rPr>
              <a:t>Aplicación presupuestaria incorrecta o incompleta.</a:t>
            </a:r>
          </a:p>
          <a:p>
            <a:pPr marL="285750" indent="-285750">
              <a:buFont typeface="Arial" panose="020B0604020202020204" pitchFamily="34" charset="0"/>
              <a:buChar char="•"/>
            </a:pPr>
            <a:r>
              <a:rPr lang="es-ES" sz="1800" dirty="0">
                <a:latin typeface="Franklin Gothic Book" panose="020B0503020102020204" pitchFamily="34" charset="0"/>
              </a:rPr>
              <a:t>Crédito insuficiente en aplicación. Comprobación previa de existencia de crédito.</a:t>
            </a:r>
          </a:p>
          <a:p>
            <a:pPr marL="285750" indent="-285750">
              <a:buFont typeface="Arial" panose="020B0604020202020204" pitchFamily="34" charset="0"/>
              <a:buChar char="•"/>
            </a:pPr>
            <a:r>
              <a:rPr lang="es-ES" sz="1800" dirty="0">
                <a:latin typeface="Franklin Gothic Book" panose="020B0503020102020204" pitchFamily="34" charset="0"/>
              </a:rPr>
              <a:t>No cumplimentar comidas o cenas incluidas en el pago de la inscripción u organización de la actividad.</a:t>
            </a:r>
          </a:p>
          <a:p>
            <a:pPr marL="285750" indent="-285750">
              <a:buFont typeface="Arial" panose="020B0604020202020204" pitchFamily="34" charset="0"/>
              <a:buChar char="•"/>
            </a:pPr>
            <a:r>
              <a:rPr lang="es-ES" sz="1800" dirty="0">
                <a:latin typeface="Franklin Gothic Book" panose="020B0503020102020204" pitchFamily="34" charset="0"/>
              </a:rPr>
              <a:t>Fechas.</a:t>
            </a:r>
          </a:p>
          <a:p>
            <a:pPr marL="285750" indent="-285750">
              <a:buFont typeface="Arial" panose="020B0604020202020204" pitchFamily="34" charset="0"/>
              <a:buChar char="•"/>
            </a:pPr>
            <a:r>
              <a:rPr lang="es-ES" sz="1800" dirty="0">
                <a:latin typeface="Franklin Gothic Book" panose="020B0503020102020204" pitchFamily="34" charset="0"/>
              </a:rPr>
              <a:t>Firmas.</a:t>
            </a:r>
          </a:p>
          <a:p>
            <a:endParaRPr lang="es-ES" sz="1800" dirty="0"/>
          </a:p>
        </p:txBody>
      </p:sp>
      <p:graphicFrame>
        <p:nvGraphicFramePr>
          <p:cNvPr id="5" name="Objeto 4">
            <a:extLst>
              <a:ext uri="{FF2B5EF4-FFF2-40B4-BE49-F238E27FC236}">
                <a16:creationId xmlns:a16="http://schemas.microsoft.com/office/drawing/2014/main" id="{9385FBD4-C0A7-85F9-5A40-469B2AEE201B}"/>
              </a:ext>
            </a:extLst>
          </p:cNvPr>
          <p:cNvGraphicFramePr>
            <a:graphicFrameLocks noChangeAspect="1"/>
          </p:cNvGraphicFramePr>
          <p:nvPr>
            <p:extLst>
              <p:ext uri="{D42A27DB-BD31-4B8C-83A1-F6EECF244321}">
                <p14:modId xmlns:p14="http://schemas.microsoft.com/office/powerpoint/2010/main" val="1575869964"/>
              </p:ext>
            </p:extLst>
          </p:nvPr>
        </p:nvGraphicFramePr>
        <p:xfrm>
          <a:off x="6188075" y="157163"/>
          <a:ext cx="4586288" cy="6543675"/>
        </p:xfrm>
        <a:graphic>
          <a:graphicData uri="http://schemas.openxmlformats.org/presentationml/2006/ole">
            <mc:AlternateContent xmlns:mc="http://schemas.openxmlformats.org/markup-compatibility/2006">
              <mc:Choice xmlns:v="urn:schemas-microsoft-com:vml" Requires="v">
                <p:oleObj name="Acrobat Document" r:id="rId3" imgW="4533728" imgH="6415694" progId="Acrobat.Document.DC">
                  <p:embed/>
                </p:oleObj>
              </mc:Choice>
              <mc:Fallback>
                <p:oleObj name="Acrobat Document" r:id="rId3" imgW="4533728" imgH="6415694" progId="Acrobat.Document.DC">
                  <p:embed/>
                  <p:pic>
                    <p:nvPicPr>
                      <p:cNvPr id="5" name="Objeto 4">
                        <a:extLst>
                          <a:ext uri="{FF2B5EF4-FFF2-40B4-BE49-F238E27FC236}">
                            <a16:creationId xmlns:a16="http://schemas.microsoft.com/office/drawing/2014/main" id="{9385FBD4-C0A7-85F9-5A40-469B2AEE201B}"/>
                          </a:ext>
                        </a:extLst>
                      </p:cNvPr>
                      <p:cNvPicPr/>
                      <p:nvPr/>
                    </p:nvPicPr>
                    <p:blipFill>
                      <a:blip r:embed="rId4"/>
                      <a:stretch>
                        <a:fillRect/>
                      </a:stretch>
                    </p:blipFill>
                    <p:spPr>
                      <a:xfrm>
                        <a:off x="6188075" y="157163"/>
                        <a:ext cx="4586288" cy="6543675"/>
                      </a:xfrm>
                      <a:prstGeom prst="rect">
                        <a:avLst/>
                      </a:prstGeom>
                    </p:spPr>
                  </p:pic>
                </p:oleObj>
              </mc:Fallback>
            </mc:AlternateContent>
          </a:graphicData>
        </a:graphic>
      </p:graphicFrame>
    </p:spTree>
    <p:extLst>
      <p:ext uri="{BB962C8B-B14F-4D97-AF65-F5344CB8AC3E}">
        <p14:creationId xmlns:p14="http://schemas.microsoft.com/office/powerpoint/2010/main" val="360411004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47D0A-F8F3-44E8-AF18-5832F8B62702}"/>
              </a:ext>
            </a:extLst>
          </p:cNvPr>
          <p:cNvSpPr>
            <a:spLocks noGrp="1"/>
          </p:cNvSpPr>
          <p:nvPr>
            <p:ph type="title"/>
          </p:nvPr>
        </p:nvSpPr>
        <p:spPr>
          <a:xfrm>
            <a:off x="701145" y="624110"/>
            <a:ext cx="10803467" cy="1280890"/>
          </a:xfrm>
          <a:ln>
            <a:solidFill>
              <a:schemeClr val="accent6">
                <a:lumMod val="40000"/>
                <a:lumOff val="60000"/>
              </a:schemeClr>
            </a:solidFill>
          </a:ln>
        </p:spPr>
        <p:txBody>
          <a:bodyPr>
            <a:normAutofit/>
          </a:bodyPr>
          <a:lstStyle/>
          <a:p>
            <a:pPr algn="ctr"/>
            <a:r>
              <a:rPr lang="es-ES" b="1" dirty="0">
                <a:latin typeface="Franklin Gothic Book" panose="020B0503020102020204" pitchFamily="34" charset="0"/>
              </a:rPr>
              <a:t>CUENTA JUSTIFICATIVA </a:t>
            </a:r>
            <a:br>
              <a:rPr lang="es-ES" b="1" dirty="0">
                <a:latin typeface="Franklin Gothic Book" panose="020B0503020102020204" pitchFamily="34" charset="0"/>
              </a:rPr>
            </a:br>
            <a:r>
              <a:rPr lang="es-ES" b="1" dirty="0">
                <a:latin typeface="Franklin Gothic Book" panose="020B0503020102020204" pitchFamily="34" charset="0"/>
              </a:rPr>
              <a:t>DE COMISIÓN DE SERVICIO </a:t>
            </a:r>
          </a:p>
        </p:txBody>
      </p:sp>
      <p:sp>
        <p:nvSpPr>
          <p:cNvPr id="3" name="CuadroTexto 2">
            <a:extLst>
              <a:ext uri="{FF2B5EF4-FFF2-40B4-BE49-F238E27FC236}">
                <a16:creationId xmlns:a16="http://schemas.microsoft.com/office/drawing/2014/main" id="{F6A661D2-D05E-4AE0-8ADD-2CBDE91C2820}"/>
              </a:ext>
            </a:extLst>
          </p:cNvPr>
          <p:cNvSpPr txBox="1"/>
          <p:nvPr/>
        </p:nvSpPr>
        <p:spPr>
          <a:xfrm>
            <a:off x="550333" y="2282855"/>
            <a:ext cx="10803467" cy="369331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FF0000"/>
                </a:solidFill>
                <a:effectLst/>
                <a:uLnTx/>
                <a:uFillTx/>
                <a:latin typeface="Franklin Gothic Book" panose="020B0503020102020204" pitchFamily="34" charset="0"/>
              </a:rPr>
              <a:t>DENTRO DE LOS DIEZ DÍAS SIGUIENTES </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a la realización de la comisión de servicio se presentará la cuenta justificativa para su liquidación, a la que se adjuntarán todos los justificantes oportunos y, siempre que sea posible, dentro del expediente figurará algún documento que acredite la realización de la comisión.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Un retraso injustificado en la presentación de la justificación podrá determinar la adopción, por el o la Gerente, de las medidas oportunas dirigidas a compensar los posibles gastos de gestión adicionales.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En la cuenta justificativa se indicará de forma fehaciente si a la persona autorizada no le corresponde alguno de los gastos de manutención (comidas o cenas), al haber sido invitada, o porque estuviera incluido en la actividad que generó la comisión de servicio (congresos, jornadas, etc.)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424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0321E-183E-473E-92A5-5C4A4D81BB50}"/>
              </a:ext>
            </a:extLst>
          </p:cNvPr>
          <p:cNvSpPr>
            <a:spLocks noGrp="1"/>
          </p:cNvSpPr>
          <p:nvPr>
            <p:ph type="title"/>
          </p:nvPr>
        </p:nvSpPr>
        <p:spPr>
          <a:xfrm>
            <a:off x="839788" y="476250"/>
            <a:ext cx="3932237" cy="786493"/>
          </a:xfrm>
        </p:spPr>
        <p:txBody>
          <a:bodyPr>
            <a:normAutofit/>
          </a:bodyPr>
          <a:lstStyle/>
          <a:p>
            <a:r>
              <a:rPr lang="es-ES" sz="3200" b="1" dirty="0">
                <a:latin typeface="Franklin Gothic Book" panose="020B0503020102020204" pitchFamily="34" charset="0"/>
              </a:rPr>
              <a:t>Errores frecuentes:</a:t>
            </a:r>
          </a:p>
        </p:txBody>
      </p:sp>
      <p:sp>
        <p:nvSpPr>
          <p:cNvPr id="4" name="Marcador de texto 3">
            <a:extLst>
              <a:ext uri="{FF2B5EF4-FFF2-40B4-BE49-F238E27FC236}">
                <a16:creationId xmlns:a16="http://schemas.microsoft.com/office/drawing/2014/main" id="{58AF7979-D511-4482-AA07-A8FEB4C9C229}"/>
              </a:ext>
            </a:extLst>
          </p:cNvPr>
          <p:cNvSpPr>
            <a:spLocks noGrp="1"/>
          </p:cNvSpPr>
          <p:nvPr>
            <p:ph type="body" sz="half" idx="2"/>
          </p:nvPr>
        </p:nvSpPr>
        <p:spPr>
          <a:xfrm>
            <a:off x="839788" y="1524000"/>
            <a:ext cx="3932237" cy="4344988"/>
          </a:xfrm>
        </p:spPr>
        <p:txBody>
          <a:bodyPr/>
          <a:lstStyle/>
          <a:p>
            <a:pPr marL="285750" indent="-285750">
              <a:buFont typeface="Arial" panose="020B0604020202020204" pitchFamily="34" charset="0"/>
              <a:buChar char="•"/>
            </a:pPr>
            <a:r>
              <a:rPr lang="es-ES" sz="1800" dirty="0">
                <a:latin typeface="Franklin Gothic Book" panose="020B0503020102020204" pitchFamily="34" charset="0"/>
              </a:rPr>
              <a:t>Impresos no actualizados. GUIAS GESECO.</a:t>
            </a:r>
          </a:p>
          <a:p>
            <a:pPr marL="285750" indent="-285750">
              <a:buFont typeface="Arial" panose="020B0604020202020204" pitchFamily="34" charset="0"/>
              <a:buChar char="•"/>
            </a:pPr>
            <a:r>
              <a:rPr lang="es-ES" sz="1800" dirty="0">
                <a:latin typeface="Franklin Gothic Book" panose="020B0503020102020204" pitchFamily="34" charset="0"/>
              </a:rPr>
              <a:t>Ejercicio económico.</a:t>
            </a:r>
          </a:p>
          <a:p>
            <a:pPr marL="285750" indent="-285750">
              <a:buFont typeface="Arial" panose="020B0604020202020204" pitchFamily="34" charset="0"/>
              <a:buChar char="•"/>
            </a:pPr>
            <a:r>
              <a:rPr lang="es-ES" sz="1800" dirty="0">
                <a:latin typeface="Franklin Gothic Book" panose="020B0503020102020204" pitchFamily="34" charset="0"/>
              </a:rPr>
              <a:t>Plantillas con datos de otras CS del perceptor o datos de otros perceptores.</a:t>
            </a:r>
          </a:p>
          <a:p>
            <a:pPr marL="285750" indent="-285750">
              <a:buFont typeface="Arial" panose="020B0604020202020204" pitchFamily="34" charset="0"/>
              <a:buChar char="•"/>
            </a:pPr>
            <a:r>
              <a:rPr lang="es-ES" sz="1800" b="1" dirty="0">
                <a:latin typeface="Franklin Gothic Book" panose="020B0503020102020204" pitchFamily="34" charset="0"/>
              </a:rPr>
              <a:t>Comidas o cenas incluidas en el pago de la inscripción.</a:t>
            </a:r>
          </a:p>
          <a:p>
            <a:pPr marL="285750" indent="-285750">
              <a:buFont typeface="Arial" panose="020B0604020202020204" pitchFamily="34" charset="0"/>
              <a:buChar char="•"/>
            </a:pPr>
            <a:r>
              <a:rPr lang="es-ES" sz="1800" dirty="0">
                <a:latin typeface="Franklin Gothic Book" panose="020B0503020102020204" pitchFamily="34" charset="0"/>
              </a:rPr>
              <a:t>Fechas del viaje.</a:t>
            </a:r>
          </a:p>
          <a:p>
            <a:pPr marL="285750" indent="-285750">
              <a:buFont typeface="Arial" panose="020B0604020202020204" pitchFamily="34" charset="0"/>
              <a:buChar char="•"/>
            </a:pPr>
            <a:r>
              <a:rPr lang="es-ES" sz="1800" b="1" dirty="0">
                <a:latin typeface="Franklin Gothic Book" panose="020B0503020102020204" pitchFamily="34" charset="0"/>
              </a:rPr>
              <a:t>Presentación fuera de plazo.</a:t>
            </a:r>
          </a:p>
          <a:p>
            <a:endParaRPr lang="es-ES" sz="1800" dirty="0">
              <a:highlight>
                <a:srgbClr val="FFFF00"/>
              </a:highlight>
              <a:latin typeface="Franklin Gothic Book" panose="020B0503020102020204" pitchFamily="34" charset="0"/>
            </a:endParaRPr>
          </a:p>
        </p:txBody>
      </p:sp>
      <p:graphicFrame>
        <p:nvGraphicFramePr>
          <p:cNvPr id="5" name="Objeto 4">
            <a:extLst>
              <a:ext uri="{FF2B5EF4-FFF2-40B4-BE49-F238E27FC236}">
                <a16:creationId xmlns:a16="http://schemas.microsoft.com/office/drawing/2014/main" id="{11A27680-7A8A-465B-BB42-A6ED47DB66DF}"/>
              </a:ext>
            </a:extLst>
          </p:cNvPr>
          <p:cNvGraphicFramePr>
            <a:graphicFrameLocks noChangeAspect="1"/>
          </p:cNvGraphicFramePr>
          <p:nvPr>
            <p:extLst>
              <p:ext uri="{D42A27DB-BD31-4B8C-83A1-F6EECF244321}">
                <p14:modId xmlns:p14="http://schemas.microsoft.com/office/powerpoint/2010/main" val="223660646"/>
              </p:ext>
            </p:extLst>
          </p:nvPr>
        </p:nvGraphicFramePr>
        <p:xfrm>
          <a:off x="6471556" y="268626"/>
          <a:ext cx="4780644" cy="6462374"/>
        </p:xfrm>
        <a:graphic>
          <a:graphicData uri="http://schemas.openxmlformats.org/presentationml/2006/ole">
            <mc:AlternateContent xmlns:mc="http://schemas.openxmlformats.org/markup-compatibility/2006">
              <mc:Choice xmlns:v="urn:schemas-microsoft-com:vml" Requires="v">
                <p:oleObj name="Acrobat Document" r:id="rId3" imgW="5667198" imgH="8020037" progId="Acrobat.Document.DC">
                  <p:embed/>
                </p:oleObj>
              </mc:Choice>
              <mc:Fallback>
                <p:oleObj name="Acrobat Document" r:id="rId3" imgW="5667198" imgH="8020037" progId="Acrobat.Document.DC">
                  <p:embed/>
                  <p:pic>
                    <p:nvPicPr>
                      <p:cNvPr id="5" name="Objeto 4">
                        <a:extLst>
                          <a:ext uri="{FF2B5EF4-FFF2-40B4-BE49-F238E27FC236}">
                            <a16:creationId xmlns:a16="http://schemas.microsoft.com/office/drawing/2014/main" id="{11A27680-7A8A-465B-BB42-A6ED47DB66DF}"/>
                          </a:ext>
                        </a:extLst>
                      </p:cNvPr>
                      <p:cNvPicPr/>
                      <p:nvPr/>
                    </p:nvPicPr>
                    <p:blipFill>
                      <a:blip r:embed="rId4"/>
                      <a:stretch>
                        <a:fillRect/>
                      </a:stretch>
                    </p:blipFill>
                    <p:spPr>
                      <a:xfrm>
                        <a:off x="6471556" y="268626"/>
                        <a:ext cx="4780644" cy="6462374"/>
                      </a:xfrm>
                      <a:prstGeom prst="rect">
                        <a:avLst/>
                      </a:prstGeom>
                    </p:spPr>
                  </p:pic>
                </p:oleObj>
              </mc:Fallback>
            </mc:AlternateContent>
          </a:graphicData>
        </a:graphic>
      </p:graphicFrame>
    </p:spTree>
    <p:extLst>
      <p:ext uri="{BB962C8B-B14F-4D97-AF65-F5344CB8AC3E}">
        <p14:creationId xmlns:p14="http://schemas.microsoft.com/office/powerpoint/2010/main" val="19203032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2F0E7E0-0F35-4782-A445-98E11187B8C8}"/>
              </a:ext>
            </a:extLst>
          </p:cNvPr>
          <p:cNvSpPr>
            <a:spLocks noGrp="1"/>
          </p:cNvSpPr>
          <p:nvPr>
            <p:ph type="title"/>
          </p:nvPr>
        </p:nvSpPr>
        <p:spPr>
          <a:xfrm>
            <a:off x="1323702" y="558800"/>
            <a:ext cx="10030097" cy="1058333"/>
          </a:xfrm>
          <a:ln w="9525">
            <a:solidFill>
              <a:schemeClr val="accent6"/>
            </a:solidFill>
          </a:ln>
        </p:spPr>
        <p:txBody>
          <a:bodyPr>
            <a:normAutofit/>
          </a:bodyPr>
          <a:lstStyle/>
          <a:p>
            <a:pPr algn="ctr"/>
            <a:r>
              <a:rPr lang="es-ES" b="1" dirty="0">
                <a:latin typeface="Franklin Gothic Book" panose="020B0503020102020204" pitchFamily="34" charset="0"/>
              </a:rPr>
              <a:t>GASTOS INDEMNIZABLES</a:t>
            </a:r>
          </a:p>
        </p:txBody>
      </p:sp>
      <p:sp>
        <p:nvSpPr>
          <p:cNvPr id="6" name="CuadroTexto 5">
            <a:extLst>
              <a:ext uri="{FF2B5EF4-FFF2-40B4-BE49-F238E27FC236}">
                <a16:creationId xmlns:a16="http://schemas.microsoft.com/office/drawing/2014/main" id="{0EABA362-1F42-4FA6-8013-CBF4B866BEDA}"/>
              </a:ext>
            </a:extLst>
          </p:cNvPr>
          <p:cNvSpPr txBox="1"/>
          <p:nvPr/>
        </p:nvSpPr>
        <p:spPr>
          <a:xfrm>
            <a:off x="1515291" y="2464526"/>
            <a:ext cx="2926080"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DIETAS MANUTENCIÓN</a:t>
            </a:r>
          </a:p>
        </p:txBody>
      </p:sp>
      <p:sp>
        <p:nvSpPr>
          <p:cNvPr id="9" name="CuadroTexto 8">
            <a:extLst>
              <a:ext uri="{FF2B5EF4-FFF2-40B4-BE49-F238E27FC236}">
                <a16:creationId xmlns:a16="http://schemas.microsoft.com/office/drawing/2014/main" id="{A6C6CF29-A583-4E30-9895-EE1ED7F52A01}"/>
              </a:ext>
            </a:extLst>
          </p:cNvPr>
          <p:cNvSpPr txBox="1"/>
          <p:nvPr/>
        </p:nvSpPr>
        <p:spPr>
          <a:xfrm>
            <a:off x="4929051" y="2464526"/>
            <a:ext cx="2926080"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black"/>
                </a:solidFill>
                <a:latin typeface="Franklin Gothic Book" panose="020B0503020102020204" pitchFamily="34" charset="0"/>
              </a:rPr>
              <a:t>DIETAS</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s-ES" dirty="0">
                <a:solidFill>
                  <a:prstClr val="black"/>
                </a:solidFill>
                <a:latin typeface="Franklin Gothic Book" panose="020B0503020102020204" pitchFamily="34" charset="0"/>
              </a:rPr>
              <a:t>ALOJAMIENTO</a:t>
            </a:r>
          </a:p>
        </p:txBody>
      </p:sp>
      <p:sp>
        <p:nvSpPr>
          <p:cNvPr id="10" name="CuadroTexto 9">
            <a:extLst>
              <a:ext uri="{FF2B5EF4-FFF2-40B4-BE49-F238E27FC236}">
                <a16:creationId xmlns:a16="http://schemas.microsoft.com/office/drawing/2014/main" id="{61858896-562A-4C8F-A4B8-FBE91578417B}"/>
              </a:ext>
            </a:extLst>
          </p:cNvPr>
          <p:cNvSpPr txBox="1"/>
          <p:nvPr/>
        </p:nvSpPr>
        <p:spPr>
          <a:xfrm>
            <a:off x="8247016" y="2464526"/>
            <a:ext cx="3274423" cy="372904"/>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black"/>
                </a:solidFill>
                <a:latin typeface="Franklin Gothic Book" panose="020B0503020102020204" pitchFamily="34" charset="0"/>
              </a:rPr>
              <a:t>GASTOS</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DESPLAZAMIENTO</a:t>
            </a:r>
          </a:p>
        </p:txBody>
      </p:sp>
      <p:sp>
        <p:nvSpPr>
          <p:cNvPr id="11" name="CuadroTexto 10">
            <a:extLst>
              <a:ext uri="{FF2B5EF4-FFF2-40B4-BE49-F238E27FC236}">
                <a16:creationId xmlns:a16="http://schemas.microsoft.com/office/drawing/2014/main" id="{C032AA43-B573-473C-86A5-9A647A592F1F}"/>
              </a:ext>
            </a:extLst>
          </p:cNvPr>
          <p:cNvSpPr txBox="1"/>
          <p:nvPr/>
        </p:nvSpPr>
        <p:spPr>
          <a:xfrm>
            <a:off x="1515292" y="3267075"/>
            <a:ext cx="6339840" cy="2862322"/>
          </a:xfrm>
          <a:prstGeom prst="rect">
            <a:avLst/>
          </a:prstGeom>
          <a:noFill/>
          <a:ln w="19050">
            <a:solidFill>
              <a:schemeClr val="tx1"/>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Dieta</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es la cantidad que se devenga diariamente para satisfacer los gastos que origina la estancia fuera del territorio municipal de su centro de trabajo.</a:t>
            </a:r>
          </a:p>
          <a:p>
            <a:pPr marR="0" lvl="0" algn="just" defTabSz="914400" rtl="0" eaLnBrk="1" fontAlgn="auto" latinLnBrk="0" hangingPunct="1">
              <a:lnSpc>
                <a:spcPct val="100000"/>
              </a:lnSpc>
              <a:spcBef>
                <a:spcPts val="0"/>
              </a:spcBef>
              <a:spcAft>
                <a:spcPts val="0"/>
              </a:spcAft>
              <a:buClrTx/>
              <a:buSzTx/>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Se percibirán las dietas a cuyo devengo se tenga derecho, de acuerdo con los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grupos</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que se especifican en el Acuerdo de la Comisión Permanente del Consejo de Gobierno, de fecha 22 de noviembre de 2017, y las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cuantías</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que se establecen en el Presupuesto de la Universidad, según sean desempeñados en territorio nacional o extranjero.</a:t>
            </a:r>
          </a:p>
        </p:txBody>
      </p:sp>
      <p:cxnSp>
        <p:nvCxnSpPr>
          <p:cNvPr id="3" name="Conector recto 2">
            <a:extLst>
              <a:ext uri="{FF2B5EF4-FFF2-40B4-BE49-F238E27FC236}">
                <a16:creationId xmlns:a16="http://schemas.microsoft.com/office/drawing/2014/main" id="{7EA77328-CB5E-C7D1-370B-3487A283D0AD}"/>
              </a:ext>
            </a:extLst>
          </p:cNvPr>
          <p:cNvCxnSpPr>
            <a:cxnSpLocks/>
            <a:stCxn id="6" idx="2"/>
          </p:cNvCxnSpPr>
          <p:nvPr/>
        </p:nvCxnSpPr>
        <p:spPr>
          <a:xfrm>
            <a:off x="2978331" y="2833858"/>
            <a:ext cx="120469" cy="433217"/>
          </a:xfrm>
          <a:prstGeom prst="line">
            <a:avLst/>
          </a:prstGeom>
        </p:spPr>
        <p:style>
          <a:lnRef idx="1">
            <a:schemeClr val="dk1"/>
          </a:lnRef>
          <a:fillRef idx="0">
            <a:schemeClr val="dk1"/>
          </a:fillRef>
          <a:effectRef idx="0">
            <a:schemeClr val="dk1"/>
          </a:effectRef>
          <a:fontRef idx="minor">
            <a:schemeClr val="tx1"/>
          </a:fontRef>
        </p:style>
      </p:cxnSp>
      <p:cxnSp>
        <p:nvCxnSpPr>
          <p:cNvPr id="7" name="Conector recto 6">
            <a:extLst>
              <a:ext uri="{FF2B5EF4-FFF2-40B4-BE49-F238E27FC236}">
                <a16:creationId xmlns:a16="http://schemas.microsoft.com/office/drawing/2014/main" id="{25A4FEDE-C874-0426-A7EE-2C2FC11E473E}"/>
              </a:ext>
            </a:extLst>
          </p:cNvPr>
          <p:cNvCxnSpPr>
            <a:cxnSpLocks/>
            <a:stCxn id="9" idx="2"/>
          </p:cNvCxnSpPr>
          <p:nvPr/>
        </p:nvCxnSpPr>
        <p:spPr>
          <a:xfrm flipH="1">
            <a:off x="6273800" y="2833858"/>
            <a:ext cx="118291" cy="4332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479506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2F0E7E0-0F35-4782-A445-98E11187B8C8}"/>
              </a:ext>
            </a:extLst>
          </p:cNvPr>
          <p:cNvSpPr>
            <a:spLocks noGrp="1"/>
          </p:cNvSpPr>
          <p:nvPr>
            <p:ph type="title"/>
          </p:nvPr>
        </p:nvSpPr>
        <p:spPr>
          <a:xfrm>
            <a:off x="1323702" y="365127"/>
            <a:ext cx="10030097" cy="1325563"/>
          </a:xfrm>
          <a:ln w="19050">
            <a:solidFill>
              <a:schemeClr val="accent6">
                <a:lumMod val="40000"/>
                <a:lumOff val="60000"/>
              </a:schemeClr>
            </a:solidFill>
          </a:ln>
        </p:spPr>
        <p:txBody>
          <a:bodyPr/>
          <a:lstStyle/>
          <a:p>
            <a:pPr algn="ctr"/>
            <a:r>
              <a:rPr lang="es-ES" b="1" dirty="0">
                <a:latin typeface="Franklin Gothic Book" panose="020B0503020102020204" pitchFamily="34" charset="0"/>
              </a:rPr>
              <a:t>GASTOS INDEMNIZABLES</a:t>
            </a:r>
          </a:p>
        </p:txBody>
      </p:sp>
      <p:sp>
        <p:nvSpPr>
          <p:cNvPr id="6" name="CuadroTexto 5">
            <a:extLst>
              <a:ext uri="{FF2B5EF4-FFF2-40B4-BE49-F238E27FC236}">
                <a16:creationId xmlns:a16="http://schemas.microsoft.com/office/drawing/2014/main" id="{0EABA362-1F42-4FA6-8013-CBF4B866BEDA}"/>
              </a:ext>
            </a:extLst>
          </p:cNvPr>
          <p:cNvSpPr txBox="1"/>
          <p:nvPr/>
        </p:nvSpPr>
        <p:spPr>
          <a:xfrm>
            <a:off x="1515291" y="2464526"/>
            <a:ext cx="2926080"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DIETAS MANUTENCIÓN</a:t>
            </a:r>
          </a:p>
        </p:txBody>
      </p:sp>
      <p:sp>
        <p:nvSpPr>
          <p:cNvPr id="9" name="CuadroTexto 8">
            <a:extLst>
              <a:ext uri="{FF2B5EF4-FFF2-40B4-BE49-F238E27FC236}">
                <a16:creationId xmlns:a16="http://schemas.microsoft.com/office/drawing/2014/main" id="{A6C6CF29-A583-4E30-9895-EE1ED7F52A01}"/>
              </a:ext>
            </a:extLst>
          </p:cNvPr>
          <p:cNvSpPr txBox="1"/>
          <p:nvPr/>
        </p:nvSpPr>
        <p:spPr>
          <a:xfrm>
            <a:off x="4929051" y="2464526"/>
            <a:ext cx="2926080"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DIETAS </a:t>
            </a:r>
            <a:r>
              <a:rPr lang="es-ES" dirty="0">
                <a:solidFill>
                  <a:prstClr val="black"/>
                </a:solidFill>
                <a:latin typeface="Franklin Gothic Book" panose="020B0503020102020204" pitchFamily="34" charset="0"/>
              </a:rPr>
              <a:t>ALOJAMIENTO</a:t>
            </a:r>
          </a:p>
        </p:txBody>
      </p:sp>
      <p:sp>
        <p:nvSpPr>
          <p:cNvPr id="10" name="CuadroTexto 9">
            <a:extLst>
              <a:ext uri="{FF2B5EF4-FFF2-40B4-BE49-F238E27FC236}">
                <a16:creationId xmlns:a16="http://schemas.microsoft.com/office/drawing/2014/main" id="{61858896-562A-4C8F-A4B8-FBE91578417B}"/>
              </a:ext>
            </a:extLst>
          </p:cNvPr>
          <p:cNvSpPr txBox="1"/>
          <p:nvPr/>
        </p:nvSpPr>
        <p:spPr>
          <a:xfrm>
            <a:off x="8247016" y="2464526"/>
            <a:ext cx="3274423" cy="372904"/>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GASTOS DESPLAZAMIENTO</a:t>
            </a:r>
          </a:p>
        </p:txBody>
      </p:sp>
      <p:sp>
        <p:nvSpPr>
          <p:cNvPr id="11" name="CuadroTexto 10">
            <a:extLst>
              <a:ext uri="{FF2B5EF4-FFF2-40B4-BE49-F238E27FC236}">
                <a16:creationId xmlns:a16="http://schemas.microsoft.com/office/drawing/2014/main" id="{C032AA43-B573-473C-86A5-9A647A592F1F}"/>
              </a:ext>
            </a:extLst>
          </p:cNvPr>
          <p:cNvSpPr txBox="1"/>
          <p:nvPr/>
        </p:nvSpPr>
        <p:spPr>
          <a:xfrm>
            <a:off x="4929052" y="3326673"/>
            <a:ext cx="6653348" cy="3416320"/>
          </a:xfrm>
          <a:prstGeom prst="rect">
            <a:avLst/>
          </a:prstGeom>
          <a:noFill/>
          <a:ln w="190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Cuando las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facturas son abonadas por la persona interesada</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se podrá recuperar con posterioridad, sin superar el límite establecido, presentado justificante del pago realizado junto con la correspondiente COMISIÓN DE SERVICIOS.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FACTURA ORIGINAL A NOMBRE DEL INTERESADO.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Si la reserva del alojamiento y/o viaje se realiza a través de la  una </a:t>
            </a:r>
            <a:r>
              <a:rPr kumimoji="0" lang="es-ES" sz="1800" b="1" i="0" u="none" strike="noStrike" kern="1200" cap="none" spc="0" normalizeH="0" baseline="0" noProof="0" dirty="0">
                <a:ln>
                  <a:noFill/>
                </a:ln>
                <a:solidFill>
                  <a:prstClr val="black"/>
                </a:solidFill>
                <a:effectLst/>
                <a:highlight>
                  <a:srgbClr val="00FF00"/>
                </a:highlight>
                <a:uLnTx/>
                <a:uFillTx/>
                <a:latin typeface="Franklin Gothic Book" panose="020B0503020102020204" pitchFamily="34" charset="0"/>
              </a:rPr>
              <a:t>agencia de Viajes contratada por la Universidad</a:t>
            </a:r>
            <a:r>
              <a:rPr kumimoji="0" lang="es-ES" sz="1800" b="0" i="0" u="none" strike="noStrike" kern="1200" cap="none" spc="0" normalizeH="0" baseline="0" noProof="0" dirty="0">
                <a:ln>
                  <a:noFill/>
                </a:ln>
                <a:solidFill>
                  <a:prstClr val="black"/>
                </a:solidFill>
                <a:effectLst/>
                <a:highlight>
                  <a:srgbClr val="00FF00"/>
                </a:highlight>
                <a:uLnTx/>
                <a:uFillTx/>
                <a:latin typeface="Franklin Gothic Book" panose="020B0503020102020204" pitchFamily="34" charset="0"/>
              </a:rPr>
              <a:t> </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las correspondientes facturas se tramitarán, según proceda, por el Servicio de Gestión Económica o por el Servicio de Apoyo a la Investigación.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FACTURA ORIGINAL A NOMBRE DE LA UNIVERSIDAD.</a:t>
            </a:r>
          </a:p>
        </p:txBody>
      </p:sp>
      <p:sp>
        <p:nvSpPr>
          <p:cNvPr id="12" name="CuadroTexto 11">
            <a:extLst>
              <a:ext uri="{FF2B5EF4-FFF2-40B4-BE49-F238E27FC236}">
                <a16:creationId xmlns:a16="http://schemas.microsoft.com/office/drawing/2014/main" id="{2F8D6951-6FC5-429D-9A92-26D2FBC8F191}"/>
              </a:ext>
            </a:extLst>
          </p:cNvPr>
          <p:cNvSpPr txBox="1"/>
          <p:nvPr/>
        </p:nvSpPr>
        <p:spPr>
          <a:xfrm>
            <a:off x="1515291" y="3326672"/>
            <a:ext cx="2926080" cy="3416320"/>
          </a:xfrm>
          <a:prstGeom prst="rect">
            <a:avLst/>
          </a:prstGeom>
          <a:noFill/>
          <a:ln w="190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latin typeface="Franklin Gothic Book" panose="020B0503020102020204" pitchFamily="34" charset="0"/>
              </a:rPr>
              <a:t>Será incompatible la percepción de dietas de manutención con la justificación de gastos por idéntico motivo durante los días en que se perciban, incluidos los gastos protocolarios y supuestos en que la manutención esté cubierta por los organizadores de la actividad a la que se acude.</a:t>
            </a:r>
          </a:p>
        </p:txBody>
      </p:sp>
      <p:cxnSp>
        <p:nvCxnSpPr>
          <p:cNvPr id="3" name="Conector recto 2">
            <a:extLst>
              <a:ext uri="{FF2B5EF4-FFF2-40B4-BE49-F238E27FC236}">
                <a16:creationId xmlns:a16="http://schemas.microsoft.com/office/drawing/2014/main" id="{C94102DC-89B8-2857-1E8B-60180F4A6B47}"/>
              </a:ext>
            </a:extLst>
          </p:cNvPr>
          <p:cNvCxnSpPr>
            <a:cxnSpLocks/>
            <a:stCxn id="6" idx="2"/>
            <a:endCxn id="12" idx="0"/>
          </p:cNvCxnSpPr>
          <p:nvPr/>
        </p:nvCxnSpPr>
        <p:spPr>
          <a:xfrm>
            <a:off x="2978331" y="2833858"/>
            <a:ext cx="0" cy="492814"/>
          </a:xfrm>
          <a:prstGeom prst="line">
            <a:avLst/>
          </a:prstGeom>
        </p:spPr>
        <p:style>
          <a:lnRef idx="1">
            <a:schemeClr val="dk1"/>
          </a:lnRef>
          <a:fillRef idx="0">
            <a:schemeClr val="dk1"/>
          </a:fillRef>
          <a:effectRef idx="0">
            <a:schemeClr val="dk1"/>
          </a:effectRef>
          <a:fontRef idx="minor">
            <a:schemeClr val="tx1"/>
          </a:fontRef>
        </p:style>
      </p:cxnSp>
      <p:cxnSp>
        <p:nvCxnSpPr>
          <p:cNvPr id="7" name="Conector recto 6">
            <a:extLst>
              <a:ext uri="{FF2B5EF4-FFF2-40B4-BE49-F238E27FC236}">
                <a16:creationId xmlns:a16="http://schemas.microsoft.com/office/drawing/2014/main" id="{266A1DD6-7B25-BC2A-2EB3-F64E12F76F7F}"/>
              </a:ext>
            </a:extLst>
          </p:cNvPr>
          <p:cNvCxnSpPr>
            <a:stCxn id="9" idx="2"/>
          </p:cNvCxnSpPr>
          <p:nvPr/>
        </p:nvCxnSpPr>
        <p:spPr>
          <a:xfrm flipH="1">
            <a:off x="6383867" y="2833858"/>
            <a:ext cx="8224" cy="492815"/>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CF5BBB5A-2DD8-9454-74CA-681EF4198824}"/>
              </a:ext>
            </a:extLst>
          </p:cNvPr>
          <p:cNvCxnSpPr>
            <a:stCxn id="10" idx="2"/>
          </p:cNvCxnSpPr>
          <p:nvPr/>
        </p:nvCxnSpPr>
        <p:spPr>
          <a:xfrm flipH="1">
            <a:off x="9872133" y="2837430"/>
            <a:ext cx="12095" cy="48924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512652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62CC8-A705-C991-17AC-EE0390C62343}"/>
              </a:ext>
            </a:extLst>
          </p:cNvPr>
          <p:cNvSpPr>
            <a:spLocks noGrp="1"/>
          </p:cNvSpPr>
          <p:nvPr>
            <p:ph type="title"/>
          </p:nvPr>
        </p:nvSpPr>
        <p:spPr>
          <a:xfrm>
            <a:off x="923108" y="624110"/>
            <a:ext cx="10430691" cy="1280890"/>
          </a:xfrm>
          <a:ln w="19050">
            <a:solidFill>
              <a:schemeClr val="accent6">
                <a:lumMod val="40000"/>
                <a:lumOff val="60000"/>
              </a:schemeClr>
            </a:solidFill>
          </a:ln>
        </p:spPr>
        <p:txBody>
          <a:bodyPr/>
          <a:lstStyle/>
          <a:p>
            <a:pPr algn="ctr"/>
            <a:r>
              <a:rPr lang="es-ES" b="1" dirty="0">
                <a:latin typeface="Franklin Gothic Book" panose="020B0503020102020204" pitchFamily="34" charset="0"/>
              </a:rPr>
              <a:t>DIETAS DE MANUTENCIÓN</a:t>
            </a:r>
            <a:r>
              <a:rPr lang="es-ES" b="1" dirty="0">
                <a:solidFill>
                  <a:schemeClr val="accent6">
                    <a:lumMod val="75000"/>
                  </a:schemeClr>
                </a:solidFill>
                <a:latin typeface="Franklin Gothic Book" panose="020B0503020102020204" pitchFamily="34" charset="0"/>
              </a:rPr>
              <a:t> </a:t>
            </a:r>
          </a:p>
        </p:txBody>
      </p:sp>
      <p:sp>
        <p:nvSpPr>
          <p:cNvPr id="3" name="CuadroTexto 2">
            <a:extLst>
              <a:ext uri="{FF2B5EF4-FFF2-40B4-BE49-F238E27FC236}">
                <a16:creationId xmlns:a16="http://schemas.microsoft.com/office/drawing/2014/main" id="{4A675C72-7234-198A-F4BE-DA08B525333C}"/>
              </a:ext>
            </a:extLst>
          </p:cNvPr>
          <p:cNvSpPr txBox="1"/>
          <p:nvPr/>
        </p:nvSpPr>
        <p:spPr>
          <a:xfrm>
            <a:off x="923108" y="2514357"/>
            <a:ext cx="10430691" cy="3139321"/>
          </a:xfrm>
          <a:prstGeom prst="rect">
            <a:avLst/>
          </a:prstGeom>
          <a:noFill/>
          <a:ln w="190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Franklin Gothic Book" panose="020B0503020102020204" pitchFamily="34" charset="0"/>
              </a:rPr>
              <a:t>Las cuantías fijadas en el presupuesto de la Universidad de Valladolid, comprenden los gastos de manutención correspondientes a la comida y la cena.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solidFill>
                <a:prstClr val="black"/>
              </a:solidFill>
              <a:latin typeface="Franklin Gothic Book" panose="020B05030201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Franklin Gothic Book" panose="020B0503020102020204" pitchFamily="34" charset="0"/>
              </a:rPr>
              <a:t>Las normas de ejecución presupuestaria indican que:</a:t>
            </a:r>
            <a:endParaRPr kumimoji="0" lang="es-ES" sz="2000" b="0" i="0" u="none" strike="noStrike" kern="1200" cap="none" spc="0" normalizeH="0" baseline="0" noProof="0" dirty="0">
              <a:ln>
                <a:noFill/>
              </a:ln>
              <a:solidFill>
                <a:prstClr val="black"/>
              </a:solidFill>
              <a:effectLst/>
              <a:highlight>
                <a:srgbClr val="FFFF00"/>
              </a:highlight>
              <a:uLnTx/>
              <a:uFillTx/>
              <a:latin typeface="Franklin Gothic Book" panose="020B05030201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u="none" strike="noStrike" kern="1200" cap="none" spc="0" normalizeH="0" baseline="0" noProof="0" dirty="0">
                <a:ln>
                  <a:noFill/>
                </a:ln>
                <a:solidFill>
                  <a:prstClr val="black"/>
                </a:solidFill>
                <a:effectLst/>
                <a:uLnTx/>
                <a:uFillTx/>
                <a:latin typeface="Franklin Gothic Book" panose="020B0503020102020204" pitchFamily="34" charset="0"/>
              </a:rPr>
              <a:t>Si la hora de regreso de la comisión de servicio es posterior a las 22:00 horas, y ello obligara a realizar la cena fuera de la residencia habitual, se abonará adicionalmente el importe, en un 50%, de la correspondiente dieta de manutención, siempre que se aporte justificante del establecimiento donde se realice la cena.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17581774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E4D95-F063-4659-ADE2-67B185C4740B}"/>
              </a:ext>
            </a:extLst>
          </p:cNvPr>
          <p:cNvSpPr>
            <a:spLocks noGrp="1"/>
          </p:cNvSpPr>
          <p:nvPr>
            <p:ph type="title"/>
          </p:nvPr>
        </p:nvSpPr>
        <p:spPr>
          <a:xfrm>
            <a:off x="1065212" y="624110"/>
            <a:ext cx="10439399" cy="1280890"/>
          </a:xfrm>
          <a:ln w="19050">
            <a:solidFill>
              <a:schemeClr val="accent6">
                <a:lumMod val="40000"/>
                <a:lumOff val="60000"/>
              </a:schemeClr>
            </a:solidFill>
          </a:ln>
        </p:spPr>
        <p:txBody>
          <a:bodyPr>
            <a:normAutofit/>
          </a:bodyPr>
          <a:lstStyle/>
          <a:p>
            <a:pPr algn="ctr"/>
            <a:r>
              <a:rPr lang="es-ES" b="1" dirty="0">
                <a:latin typeface="Franklin Gothic Book" panose="020B0503020102020204" pitchFamily="34" charset="0"/>
              </a:rPr>
              <a:t>JUSTIFICACIÓN DE GASTOS DE ALOJAMIENTO</a:t>
            </a:r>
            <a:br>
              <a:rPr lang="es-ES" b="1" dirty="0">
                <a:latin typeface="Franklin Gothic Book" panose="020B0503020102020204" pitchFamily="34" charset="0"/>
              </a:rPr>
            </a:br>
            <a:r>
              <a:rPr lang="es-ES" sz="2800" dirty="0">
                <a:latin typeface="Franklin Gothic Book" panose="020B0503020102020204" pitchFamily="34" charset="0"/>
              </a:rPr>
              <a:t>(punto 2. de la cuenta justificativa)</a:t>
            </a:r>
          </a:p>
        </p:txBody>
      </p:sp>
      <p:sp>
        <p:nvSpPr>
          <p:cNvPr id="3" name="CuadroTexto 2">
            <a:extLst>
              <a:ext uri="{FF2B5EF4-FFF2-40B4-BE49-F238E27FC236}">
                <a16:creationId xmlns:a16="http://schemas.microsoft.com/office/drawing/2014/main" id="{62DAE1AD-7582-4702-90F7-0C2AA30E625A}"/>
              </a:ext>
            </a:extLst>
          </p:cNvPr>
          <p:cNvSpPr txBox="1"/>
          <p:nvPr/>
        </p:nvSpPr>
        <p:spPr>
          <a:xfrm>
            <a:off x="1065212" y="1972732"/>
            <a:ext cx="10439399" cy="4616648"/>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Franklin Gothic Book" panose="020B0503020102020204" pitchFamily="34" charset="0"/>
              </a:rPr>
              <a:t>FACTURA ORIGINAL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Franklin Gothic Book" panose="020B0503020102020204" pitchFamily="34" charset="0"/>
              </a:rPr>
              <a:t>(A nombre del interesado con datos completos: nombre y apellidos y domicilio)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b="1"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DEBERÁ CONTENER: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Nombre o denominación completa, domicilio y código de identificación fiscal de la empresa.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Fechas correspondientes a los días en que se haya pernoctado.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Servicios prestado con sus respectivos importes, así como la especificación reglamentaria del IVA. Importante que se refleje separadamente la cuantía correspondiente a alojamiento.</a:t>
            </a:r>
          </a:p>
          <a:p>
            <a:pPr marR="0" lvl="1" algn="l" defTabSz="914400" rtl="0" eaLnBrk="1" fontAlgn="auto" latinLnBrk="0" hangingPunct="1">
              <a:lnSpc>
                <a:spcPct val="100000"/>
              </a:lnSpc>
              <a:spcBef>
                <a:spcPts val="0"/>
              </a:spcBef>
              <a:spcAft>
                <a:spcPts val="0"/>
              </a:spcAft>
              <a:buClrTx/>
              <a:buSzTx/>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PODRÁ SER EXPEDIDA: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Directamente por los correspondientes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establecimientos hosteleros.</a:t>
            </a: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Por una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agencia de viajes o agencia intermediaria</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unida al JUSTIFICANTE DE ESTANCIA de la empresa hostelera correspondiente.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highlight>
                  <a:srgbClr val="C0C0C0"/>
                </a:highlight>
                <a:uLnTx/>
                <a:uFillTx/>
                <a:latin typeface="Franklin Gothic Book" panose="020B0503020102020204" pitchFamily="34" charset="0"/>
              </a:rPr>
              <a:t>Reservas online: confirmación electrónica de la reserva donde aparezca los datos del comisionado, así como justificante del pago, en su caso.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17020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1172C-7D40-4628-9D67-4C5B44B70FA2}"/>
              </a:ext>
            </a:extLst>
          </p:cNvPr>
          <p:cNvSpPr>
            <a:spLocks noGrp="1"/>
          </p:cNvSpPr>
          <p:nvPr>
            <p:ph type="title"/>
          </p:nvPr>
        </p:nvSpPr>
        <p:spPr>
          <a:xfrm>
            <a:off x="838200" y="428625"/>
            <a:ext cx="10515598" cy="1133475"/>
          </a:xfrm>
          <a:ln w="19050">
            <a:solidFill>
              <a:schemeClr val="accent6">
                <a:lumMod val="40000"/>
                <a:lumOff val="60000"/>
              </a:schemeClr>
            </a:solidFill>
          </a:ln>
        </p:spPr>
        <p:txBody>
          <a:bodyPr/>
          <a:lstStyle/>
          <a:p>
            <a:pPr algn="ctr"/>
            <a:r>
              <a:rPr lang="es-ES" b="1" dirty="0">
                <a:latin typeface="Franklin Gothic Book" panose="020B0503020102020204" pitchFamily="34" charset="0"/>
              </a:rPr>
              <a:t>JUSTIFICACION DE GASTOS DE ALOJAMIENTO</a:t>
            </a:r>
            <a:br>
              <a:rPr lang="es-ES" b="1" dirty="0">
                <a:latin typeface="Franklin Gothic Book" panose="020B0503020102020204" pitchFamily="34" charset="0"/>
              </a:rPr>
            </a:br>
            <a:r>
              <a:rPr lang="es-ES" sz="2800" dirty="0">
                <a:latin typeface="Franklin Gothic Book" panose="020B0503020102020204" pitchFamily="34" charset="0"/>
              </a:rPr>
              <a:t>(punto 2. de la cuenta justificativa)</a:t>
            </a:r>
          </a:p>
        </p:txBody>
      </p:sp>
      <p:sp>
        <p:nvSpPr>
          <p:cNvPr id="3" name="CuadroTexto 2">
            <a:extLst>
              <a:ext uri="{FF2B5EF4-FFF2-40B4-BE49-F238E27FC236}">
                <a16:creationId xmlns:a16="http://schemas.microsoft.com/office/drawing/2014/main" id="{6A6F192E-B9D6-4FB0-A66F-96D49AD5851F}"/>
              </a:ext>
            </a:extLst>
          </p:cNvPr>
          <p:cNvSpPr txBox="1"/>
          <p:nvPr/>
        </p:nvSpPr>
        <p:spPr>
          <a:xfrm>
            <a:off x="795865" y="1712596"/>
            <a:ext cx="10515599" cy="480131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IMPORTES: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Según los importes máximos establecidos en el Presupuesto de la Universidad de Valladolid</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Las cantidades fijadas en el Presupuesto de la Universidad de Valladolid corresponden a los importes máximos que por alojamiento y desayuno se pueden percibir día a día.</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Cuando derivado de una comisión de servicio con derecho a indemnización el personal de la Universidad de Valladolid asista a cualquier congreso, seminario, jornada o actividad de carácter similar, tanto en territorio nacional como en el extranjero, y se genera gasto por alojamiento dentro de la oferta hotelera que la organización de estos eventos establezca para un mejor desarrollo de los mismos, el importe a indemnizar por este concepto será el efectivamente gastado. Se adjuntará documentación que detalle la oferta.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TASA TURISTICA: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Factura original emitida directamente por los correspondientes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establecimientos hosteleros, </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acompañada de copia de factura de alojamiento correspondiente en caso de haberse reservado a través de la  una </a:t>
            </a:r>
            <a:r>
              <a:rPr kumimoji="0" lang="es-ES" sz="1800" b="1" i="0" u="none" strike="noStrike" kern="1200" cap="none" spc="0" normalizeH="0" baseline="0" noProof="0" dirty="0">
                <a:ln>
                  <a:noFill/>
                </a:ln>
                <a:solidFill>
                  <a:prstClr val="black"/>
                </a:solidFill>
                <a:effectLst/>
                <a:highlight>
                  <a:srgbClr val="00FF00"/>
                </a:highlight>
                <a:uLnTx/>
                <a:uFillTx/>
                <a:latin typeface="Franklin Gothic Book" panose="020B0503020102020204" pitchFamily="34" charset="0"/>
              </a:rPr>
              <a:t>agencia de Viajes contratada por la Universidad.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Se indemnizará siempre que la suma de esta tasa y el alojamiento no supere los importes máximos establecidos en el Presupuesto de la Universidad de Valladolid</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86651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63FD6-F9B1-4D1C-A840-CC3A6777EB93}"/>
              </a:ext>
            </a:extLst>
          </p:cNvPr>
          <p:cNvSpPr>
            <a:spLocks noGrp="1"/>
          </p:cNvSpPr>
          <p:nvPr>
            <p:ph type="title"/>
          </p:nvPr>
        </p:nvSpPr>
        <p:spPr>
          <a:xfrm>
            <a:off x="516467" y="624110"/>
            <a:ext cx="11032067" cy="1060757"/>
          </a:xfrm>
          <a:ln w="19050">
            <a:solidFill>
              <a:schemeClr val="accent6">
                <a:lumMod val="40000"/>
                <a:lumOff val="60000"/>
              </a:schemeClr>
            </a:solidFill>
          </a:ln>
        </p:spPr>
        <p:txBody>
          <a:bodyPr>
            <a:normAutofit fontScale="90000"/>
          </a:bodyPr>
          <a:lstStyle/>
          <a:p>
            <a:pPr algn="ctr"/>
            <a:r>
              <a:rPr lang="es-ES" sz="4000" b="1" dirty="0">
                <a:latin typeface="Franklin Gothic Book" panose="020B0503020102020204" pitchFamily="34" charset="0"/>
              </a:rPr>
              <a:t>CÁLCULO E IMPORTE DE GASTOS DE DESPLAZAMIENTO</a:t>
            </a:r>
            <a:br>
              <a:rPr lang="es-ES" b="1" dirty="0">
                <a:latin typeface="Franklin Gothic Book" panose="020B0503020102020204" pitchFamily="34" charset="0"/>
              </a:rPr>
            </a:br>
            <a:r>
              <a:rPr lang="es-ES" sz="2800" dirty="0">
                <a:latin typeface="Franklin Gothic Book" panose="020B0503020102020204" pitchFamily="34" charset="0"/>
              </a:rPr>
              <a:t>(punto 3. de la cuenta justificativa)</a:t>
            </a:r>
          </a:p>
        </p:txBody>
      </p:sp>
      <p:sp>
        <p:nvSpPr>
          <p:cNvPr id="3" name="CuadroTexto 2">
            <a:extLst>
              <a:ext uri="{FF2B5EF4-FFF2-40B4-BE49-F238E27FC236}">
                <a16:creationId xmlns:a16="http://schemas.microsoft.com/office/drawing/2014/main" id="{14DC22DF-557E-4D16-816F-2856ED6F51B1}"/>
              </a:ext>
            </a:extLst>
          </p:cNvPr>
          <p:cNvSpPr txBox="1"/>
          <p:nvPr/>
        </p:nvSpPr>
        <p:spPr>
          <a:xfrm>
            <a:off x="516467" y="1778002"/>
            <a:ext cx="11032067" cy="4939814"/>
          </a:xfrm>
          <a:prstGeom prst="rect">
            <a:avLst/>
          </a:prstGeom>
          <a:noFill/>
          <a:ln w="19050">
            <a:solidFill>
              <a:schemeClr val="tx1"/>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Utilización generalizada de </a:t>
            </a:r>
            <a:r>
              <a:rPr kumimoji="0" lang="es-ES" sz="1750" b="1" i="0" u="none" strike="noStrike" kern="1200" cap="none" spc="0" normalizeH="0" baseline="0" noProof="0" dirty="0">
                <a:ln>
                  <a:noFill/>
                </a:ln>
                <a:solidFill>
                  <a:prstClr val="black"/>
                </a:solidFill>
                <a:effectLst/>
                <a:uLnTx/>
                <a:uFillTx/>
                <a:latin typeface="Franklin Gothic Book" panose="020B0503020102020204" pitchFamily="34" charset="0"/>
              </a:rPr>
              <a:t>MEDIOS PÚBLICOS DE TRANSPORTE</a:t>
            </a: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 en clase turista o básica salvo que se acredite que la categoría superior es más económica.</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BILLETE ORIGINAL.</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Billetes electrónicos junto con confirmación electrónica de la reserva donde aparezcan los datos del</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      pasajero, itinerario e importe, así como justificante del pago, en su caso.</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Para los desplazamientos en avión será necesario aportar las tarjetas de embarque.</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Posibilidad de utilizar bono de transporte.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Si se utiliza </a:t>
            </a:r>
            <a:r>
              <a:rPr kumimoji="0" lang="es-ES" sz="1750" b="1" i="0" u="none" strike="noStrike" kern="1200" cap="none" spc="0" normalizeH="0" baseline="0" noProof="0" dirty="0">
                <a:ln>
                  <a:noFill/>
                </a:ln>
                <a:solidFill>
                  <a:prstClr val="black"/>
                </a:solidFill>
                <a:effectLst/>
                <a:uLnTx/>
                <a:uFillTx/>
                <a:latin typeface="Franklin Gothic Book" panose="020B0503020102020204" pitchFamily="34" charset="0"/>
              </a:rPr>
              <a:t>vehículo propio</a:t>
            </a: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 a efecto del cálculo se tendrá en cuenta como localidad de inicio y fin de viaje aquella donde esté localizado el centro de trabajo al que esté adscrito el perceptor o perceptora.</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Serán indemnizables los gastos de garaje en los hoteles de residencia o en aparcamientos en el lugar de desempeño de la comisión y los de peaje de las autopistas utilizadas, siempre que se presente el justificante original de los mismos.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En el supuesto de comisiones de servicio cuya duración sea igual o inferior a veinticuatro horas, se podrá autorizar que, en lugar de los gastos de taxis, sea indemnizable el gasto producido por aparcamiento del vehículo particular en las estaciones de ferrocarril, autobuses, puertos o aeropuertos, que cuenten con justificación documental.</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750" b="0" i="0" u="none" strike="noStrike" kern="1200" cap="none" spc="0" normalizeH="0" baseline="0" noProof="0" dirty="0">
                <a:ln>
                  <a:noFill/>
                </a:ln>
                <a:solidFill>
                  <a:prstClr val="black"/>
                </a:solidFill>
                <a:effectLst/>
                <a:uLnTx/>
                <a:uFillTx/>
                <a:latin typeface="Franklin Gothic Book" panose="020B0503020102020204" pitchFamily="34" charset="0"/>
              </a:rPr>
              <a:t>Indemnizaciones por utilización de vehículo son las que figuran en el Presupuesto de la UVa.</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5660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17FFB-8EE1-1E93-48ED-002C10CAFC1C}"/>
              </a:ext>
            </a:extLst>
          </p:cNvPr>
          <p:cNvSpPr>
            <a:spLocks noGrp="1"/>
          </p:cNvSpPr>
          <p:nvPr>
            <p:ph type="title"/>
          </p:nvPr>
        </p:nvSpPr>
        <p:spPr>
          <a:xfrm>
            <a:off x="962527" y="624110"/>
            <a:ext cx="10542086" cy="899890"/>
          </a:xfrm>
          <a:ln>
            <a:solidFill>
              <a:schemeClr val="accent5">
                <a:lumMod val="40000"/>
                <a:lumOff val="60000"/>
              </a:schemeClr>
            </a:solidFill>
          </a:ln>
        </p:spPr>
        <p:txBody>
          <a:bodyPr/>
          <a:lstStyle/>
          <a:p>
            <a:pPr algn="ctr"/>
            <a:r>
              <a:rPr lang="es-ES" b="1" dirty="0">
                <a:latin typeface="Franklin Gothic Book" panose="020B0503020102020204" pitchFamily="34" charset="0"/>
              </a:rPr>
              <a:t>CUESTIONES PREVIAS:</a:t>
            </a:r>
          </a:p>
        </p:txBody>
      </p:sp>
      <p:sp>
        <p:nvSpPr>
          <p:cNvPr id="3" name="Marcador de contenido 2">
            <a:extLst>
              <a:ext uri="{FF2B5EF4-FFF2-40B4-BE49-F238E27FC236}">
                <a16:creationId xmlns:a16="http://schemas.microsoft.com/office/drawing/2014/main" id="{65505501-0B46-3DE6-376E-9507EB00A4F1}"/>
              </a:ext>
            </a:extLst>
          </p:cNvPr>
          <p:cNvSpPr>
            <a:spLocks noGrp="1"/>
          </p:cNvSpPr>
          <p:nvPr>
            <p:ph idx="1"/>
          </p:nvPr>
        </p:nvSpPr>
        <p:spPr>
          <a:xfrm>
            <a:off x="818147" y="1905000"/>
            <a:ext cx="10686465" cy="4006222"/>
          </a:xfrm>
        </p:spPr>
        <p:txBody>
          <a:bodyPr>
            <a:normAutofit/>
          </a:bodyPr>
          <a:lstStyle/>
          <a:p>
            <a:r>
              <a:rPr lang="es-ES" sz="2000" dirty="0">
                <a:latin typeface="Franklin Gothic Book" panose="020B0503020102020204" pitchFamily="34" charset="0"/>
              </a:rPr>
              <a:t>Es una formación básica.</a:t>
            </a:r>
          </a:p>
          <a:p>
            <a:endParaRPr lang="es-ES" sz="2000" dirty="0">
              <a:latin typeface="Franklin Gothic Book" panose="020B0503020102020204" pitchFamily="34" charset="0"/>
            </a:endParaRPr>
          </a:p>
          <a:p>
            <a:r>
              <a:rPr lang="es-ES" sz="2000" dirty="0">
                <a:latin typeface="Franklin Gothic Book" panose="020B0503020102020204" pitchFamily="34" charset="0"/>
              </a:rPr>
              <a:t>Como toda norma, es susceptible de </a:t>
            </a:r>
            <a:r>
              <a:rPr lang="es-ES" sz="2000" dirty="0">
                <a:latin typeface="Franklin Gothic Book" panose="020B0503020102020204" pitchFamily="34" charset="0"/>
                <a:ea typeface="Calibri" panose="020F0502020204030204" pitchFamily="34" charset="0"/>
                <a:cs typeface="Calibri" panose="020F0502020204030204" pitchFamily="34" charset="0"/>
              </a:rPr>
              <a:t>interpretación</a:t>
            </a:r>
            <a:r>
              <a:rPr lang="es-ES" sz="2000" dirty="0">
                <a:latin typeface="Franklin Gothic Book" panose="020B0503020102020204" pitchFamily="34" charset="0"/>
              </a:rPr>
              <a:t> y matices: grupos de clasificación, horarios, cálculos…  NOS VAMOS A CENTRAR EN LAS CUESTIONES GENERALES. </a:t>
            </a:r>
          </a:p>
          <a:p>
            <a:endParaRPr lang="es-ES" sz="2000" dirty="0">
              <a:latin typeface="Franklin Gothic Book" panose="020B0503020102020204" pitchFamily="34" charset="0"/>
            </a:endParaRPr>
          </a:p>
          <a:p>
            <a:r>
              <a:rPr lang="es-ES" sz="2000" dirty="0">
                <a:latin typeface="Franklin Gothic Book" panose="020B0503020102020204" pitchFamily="34" charset="0"/>
              </a:rPr>
              <a:t>No confundir Comisión de Servicio indemnizable, objeto de esta formación con el permiso denominado Comisión de Servicio que debe tramitarse a través del portal y es un proceso de gestión de personal.	</a:t>
            </a:r>
          </a:p>
        </p:txBody>
      </p:sp>
    </p:spTree>
    <p:extLst>
      <p:ext uri="{BB962C8B-B14F-4D97-AF65-F5344CB8AC3E}">
        <p14:creationId xmlns:p14="http://schemas.microsoft.com/office/powerpoint/2010/main" val="3316169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63FD6-F9B1-4D1C-A840-CC3A6777EB93}"/>
              </a:ext>
            </a:extLst>
          </p:cNvPr>
          <p:cNvSpPr>
            <a:spLocks noGrp="1"/>
          </p:cNvSpPr>
          <p:nvPr>
            <p:ph type="title"/>
          </p:nvPr>
        </p:nvSpPr>
        <p:spPr>
          <a:xfrm>
            <a:off x="647701" y="624110"/>
            <a:ext cx="10887074" cy="1280890"/>
          </a:xfrm>
          <a:ln w="19050">
            <a:solidFill>
              <a:schemeClr val="accent6">
                <a:lumMod val="40000"/>
                <a:lumOff val="60000"/>
              </a:schemeClr>
            </a:solidFill>
          </a:ln>
        </p:spPr>
        <p:txBody>
          <a:bodyPr>
            <a:normAutofit/>
          </a:bodyPr>
          <a:lstStyle/>
          <a:p>
            <a:pPr algn="ctr"/>
            <a:r>
              <a:rPr lang="es-ES" b="1" dirty="0">
                <a:latin typeface="Franklin Gothic Book" panose="020B0503020102020204" pitchFamily="34" charset="0"/>
              </a:rPr>
              <a:t>CÁLCULO E IMPORTE DE GASTOS DE DESPLAZAMIENTO</a:t>
            </a:r>
            <a:r>
              <a:rPr lang="es-ES" b="1" dirty="0"/>
              <a:t> </a:t>
            </a:r>
            <a:r>
              <a:rPr lang="es-ES" sz="2800" dirty="0">
                <a:latin typeface="Franklin Gothic Book" panose="020B0503020102020204" pitchFamily="34" charset="0"/>
              </a:rPr>
              <a:t>(punto 3. de la cuenta justificativa)</a:t>
            </a:r>
          </a:p>
        </p:txBody>
      </p:sp>
      <p:sp>
        <p:nvSpPr>
          <p:cNvPr id="3" name="CuadroTexto 2">
            <a:extLst>
              <a:ext uri="{FF2B5EF4-FFF2-40B4-BE49-F238E27FC236}">
                <a16:creationId xmlns:a16="http://schemas.microsoft.com/office/drawing/2014/main" id="{14DC22DF-557E-4D16-816F-2856ED6F51B1}"/>
              </a:ext>
            </a:extLst>
          </p:cNvPr>
          <p:cNvSpPr txBox="1"/>
          <p:nvPr/>
        </p:nvSpPr>
        <p:spPr>
          <a:xfrm>
            <a:off x="647701" y="2400299"/>
            <a:ext cx="10887073" cy="4247317"/>
          </a:xfrm>
          <a:prstGeom prst="rect">
            <a:avLst/>
          </a:prstGeom>
          <a:noFill/>
          <a:ln w="19050">
            <a:solidFill>
              <a:schemeClr val="tx1"/>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Serán indemnizables como gastos de viaje con carácter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excepcional</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una vez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justificados documentalmente</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los gastos de desplazamiento en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taxi</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Entre las estaciones de ferrocarril, autobuses, puertos y aeropuertos y el lugar de destino de la comisión o el lugar de la residencia oficial,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dentro de la misma localidad</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según se trate de ida o regreso, respectivamente.</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Los desplazamientos hasta, o desde el hotel y el lugar del evento, en el caso de no estar alojados en los hoteles propuestos por la Organización, o estando alojados en ellos éstos se encuentren alejados del lugar del evento y la organización  no facilite los desplazamientos.</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En todo caso, en la justificación deberá reflejarse el recorrido realizado en taxi.</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22473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63FD6-F9B1-4D1C-A840-CC3A6777EB93}"/>
              </a:ext>
            </a:extLst>
          </p:cNvPr>
          <p:cNvSpPr>
            <a:spLocks noGrp="1"/>
          </p:cNvSpPr>
          <p:nvPr>
            <p:ph type="title"/>
          </p:nvPr>
        </p:nvSpPr>
        <p:spPr>
          <a:xfrm>
            <a:off x="1009651" y="624110"/>
            <a:ext cx="10420350" cy="1280890"/>
          </a:xfrm>
          <a:ln w="19050">
            <a:solidFill>
              <a:schemeClr val="accent5">
                <a:lumMod val="40000"/>
                <a:lumOff val="60000"/>
              </a:schemeClr>
            </a:solidFill>
          </a:ln>
        </p:spPr>
        <p:txBody>
          <a:bodyPr>
            <a:normAutofit fontScale="90000"/>
          </a:bodyPr>
          <a:lstStyle/>
          <a:p>
            <a:pPr algn="ctr"/>
            <a:r>
              <a:rPr lang="es-ES" b="1" dirty="0">
                <a:latin typeface="Franklin Gothic Book" panose="020B0503020102020204" pitchFamily="34" charset="0"/>
              </a:rPr>
              <a:t>CÁLCULO E IMPORTE DE GASTOS DE DESPLAZAMIENTO</a:t>
            </a:r>
            <a:br>
              <a:rPr lang="es-ES" b="1" dirty="0">
                <a:latin typeface="Franklin Gothic Book" panose="020B0503020102020204" pitchFamily="34" charset="0"/>
              </a:rPr>
            </a:br>
            <a:r>
              <a:rPr lang="es-ES" sz="3100" dirty="0">
                <a:latin typeface="Franklin Gothic Book" panose="020B0503020102020204" pitchFamily="34" charset="0"/>
              </a:rPr>
              <a:t>(punto 3. de la cuenta justificativa)</a:t>
            </a:r>
          </a:p>
        </p:txBody>
      </p:sp>
      <p:sp>
        <p:nvSpPr>
          <p:cNvPr id="3" name="CuadroTexto 2">
            <a:extLst>
              <a:ext uri="{FF2B5EF4-FFF2-40B4-BE49-F238E27FC236}">
                <a16:creationId xmlns:a16="http://schemas.microsoft.com/office/drawing/2014/main" id="{14DC22DF-557E-4D16-816F-2856ED6F51B1}"/>
              </a:ext>
            </a:extLst>
          </p:cNvPr>
          <p:cNvSpPr txBox="1"/>
          <p:nvPr/>
        </p:nvSpPr>
        <p:spPr>
          <a:xfrm>
            <a:off x="1009649" y="2628899"/>
            <a:ext cx="10420349" cy="3970318"/>
          </a:xfrm>
          <a:prstGeom prst="rect">
            <a:avLst/>
          </a:prstGeom>
          <a:noFill/>
          <a:ln w="19050">
            <a:solidFill>
              <a:schemeClr val="tx1"/>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El uso de vehículos de alquiler se autorizará, con carácter previo</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por el o la Gerente y, en su ámbito específico, el Vicerrector o la Vicerrectora con competencias en Investigación, únicamente en casos excepcionales y justificados, ante la imposibilidad alcanzar el destino directamente por transporte público o por no existir horarios compatible con la activad a desarrollar. También podrá autorizase el alquiler de vehículos cuando viajando varias personas el gasto sea inferior al importe del transporte público de todos los viajeros.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Se procurará evitar los desplazamientos físicos cuando sea posible celebrar reuniones virtuales.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Si por razón de cambios voluntarios, y no como consecuencia de fuerza mayor, los importes de los desplazamientos se vieran incrementados sobre los previstos inicialmente, solo se compensarán las cuantías previstas inicialmente.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45438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CC659-5F56-AE66-8DDE-DA2B1044456F}"/>
              </a:ext>
            </a:extLst>
          </p:cNvPr>
          <p:cNvSpPr>
            <a:spLocks noGrp="1"/>
          </p:cNvSpPr>
          <p:nvPr>
            <p:ph type="title"/>
          </p:nvPr>
        </p:nvSpPr>
        <p:spPr>
          <a:xfrm>
            <a:off x="838201" y="624110"/>
            <a:ext cx="10515600" cy="861790"/>
          </a:xfrm>
          <a:ln w="19050">
            <a:solidFill>
              <a:schemeClr val="accent5">
                <a:lumMod val="40000"/>
                <a:lumOff val="60000"/>
              </a:schemeClr>
            </a:solidFill>
          </a:ln>
        </p:spPr>
        <p:txBody>
          <a:bodyPr>
            <a:normAutofit/>
          </a:bodyPr>
          <a:lstStyle/>
          <a:p>
            <a:pPr algn="ctr"/>
            <a:r>
              <a:rPr lang="es-ES" b="1" dirty="0">
                <a:latin typeface="Franklin Gothic Book" panose="020B0503020102020204" pitchFamily="34" charset="0"/>
              </a:rPr>
              <a:t>GASTOS DE VIAJE</a:t>
            </a:r>
          </a:p>
        </p:txBody>
      </p:sp>
      <p:sp>
        <p:nvSpPr>
          <p:cNvPr id="6" name="CuadroTexto 5">
            <a:extLst>
              <a:ext uri="{FF2B5EF4-FFF2-40B4-BE49-F238E27FC236}">
                <a16:creationId xmlns:a16="http://schemas.microsoft.com/office/drawing/2014/main" id="{68DED4BD-850A-6D7F-2610-46EAA8442471}"/>
              </a:ext>
            </a:extLst>
          </p:cNvPr>
          <p:cNvSpPr txBox="1"/>
          <p:nvPr/>
        </p:nvSpPr>
        <p:spPr>
          <a:xfrm>
            <a:off x="838200" y="2009775"/>
            <a:ext cx="10515600" cy="3693319"/>
          </a:xfrm>
          <a:prstGeom prst="rect">
            <a:avLst/>
          </a:prstGeom>
          <a:noFill/>
          <a:ln w="19050">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Como regla general, en esta modalidad indemnizatoria solo se tendrá derecho al abono de los gastos de desplazamiento. </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No obstante, en el supuesto de colaboración en actividades de investigación, sin una financiación finalista específica, la indemnización podrá cubrir también los gastos de alojamiento y manutención, atendiendo al importe real de lo justificado documentalmente mediante las correspondientes facturas, y siempre dentro de los límites cuantitativos previstos en el Presupuesto de la Universidad de Valladolid.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Será de aplicación, para la asignación del Grupo de clasificación, lo previsto en las normas de ejecución presupuestaria de la Universidad de Valladolid, así como en la normativa específica en la materia, aprobada por el Consejo de Gobierno.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98989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5A33DA0-D4C8-5D60-6CE4-E88D96551BD7}"/>
              </a:ext>
            </a:extLst>
          </p:cNvPr>
          <p:cNvSpPr>
            <a:spLocks noGrp="1"/>
          </p:cNvSpPr>
          <p:nvPr>
            <p:ph type="title"/>
          </p:nvPr>
        </p:nvSpPr>
        <p:spPr>
          <a:xfrm>
            <a:off x="1001713" y="371475"/>
            <a:ext cx="3932237" cy="1066800"/>
          </a:xfrm>
        </p:spPr>
        <p:txBody>
          <a:bodyPr>
            <a:normAutofit/>
          </a:bodyPr>
          <a:lstStyle/>
          <a:p>
            <a:r>
              <a:rPr lang="es-ES" sz="3200" b="1" dirty="0">
                <a:latin typeface="Franklin Gothic Book" panose="020B0503020102020204" pitchFamily="34" charset="0"/>
              </a:rPr>
              <a:t>Errores frecuentes</a:t>
            </a:r>
          </a:p>
        </p:txBody>
      </p:sp>
      <p:sp>
        <p:nvSpPr>
          <p:cNvPr id="5" name="Marcador de texto 4">
            <a:extLst>
              <a:ext uri="{FF2B5EF4-FFF2-40B4-BE49-F238E27FC236}">
                <a16:creationId xmlns:a16="http://schemas.microsoft.com/office/drawing/2014/main" id="{746B0C5B-960F-7CB9-7C9A-DCFD9DCB7EAC}"/>
              </a:ext>
            </a:extLst>
          </p:cNvPr>
          <p:cNvSpPr>
            <a:spLocks noGrp="1"/>
          </p:cNvSpPr>
          <p:nvPr>
            <p:ph type="body" sz="half" idx="2"/>
          </p:nvPr>
        </p:nvSpPr>
        <p:spPr>
          <a:xfrm>
            <a:off x="900748" y="1524000"/>
            <a:ext cx="3932237" cy="3811588"/>
          </a:xfrm>
        </p:spPr>
        <p:txBody>
          <a:bodyPr>
            <a:normAutofit fontScale="77500" lnSpcReduction="20000"/>
          </a:bodyPr>
          <a:lstStyle/>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sz="2300" dirty="0">
                <a:latin typeface="Franklin Gothic Book" panose="020B0503020102020204" pitchFamily="34" charset="0"/>
              </a:rPr>
              <a:t>Impresos no actualizados. GUIAS GESECO.</a:t>
            </a:r>
          </a:p>
          <a:p>
            <a:pPr marL="285750" indent="-285750">
              <a:buFont typeface="Arial" panose="020B0604020202020204" pitchFamily="34" charset="0"/>
              <a:buChar char="•"/>
            </a:pPr>
            <a:r>
              <a:rPr lang="es-ES" sz="2300" dirty="0">
                <a:latin typeface="Franklin Gothic Book" panose="020B0503020102020204" pitchFamily="34" charset="0"/>
              </a:rPr>
              <a:t>Ejercicio económico.</a:t>
            </a:r>
          </a:p>
          <a:p>
            <a:pPr marL="285750" indent="-285750">
              <a:buFont typeface="Arial" panose="020B0604020202020204" pitchFamily="34" charset="0"/>
              <a:buChar char="•"/>
            </a:pPr>
            <a:r>
              <a:rPr lang="es-ES" sz="2300" dirty="0">
                <a:latin typeface="Franklin Gothic Book" panose="020B0503020102020204" pitchFamily="34" charset="0"/>
              </a:rPr>
              <a:t>Aplicación presupuestaria incorrecta o incompleta.</a:t>
            </a:r>
          </a:p>
          <a:p>
            <a:pPr marL="285750" indent="-285750">
              <a:buFont typeface="Arial" panose="020B0604020202020204" pitchFamily="34" charset="0"/>
              <a:buChar char="•"/>
            </a:pPr>
            <a:r>
              <a:rPr lang="es-ES" sz="2300" dirty="0">
                <a:latin typeface="Franklin Gothic Book" panose="020B0503020102020204" pitchFamily="34" charset="0"/>
              </a:rPr>
              <a:t>Crédito insuficiente en aplicación. Comprobación previa de existencia de crédito.</a:t>
            </a:r>
          </a:p>
          <a:p>
            <a:pPr marL="285750" indent="-285750">
              <a:buFont typeface="Arial" panose="020B0604020202020204" pitchFamily="34" charset="0"/>
              <a:buChar char="•"/>
            </a:pPr>
            <a:r>
              <a:rPr lang="es-ES" sz="2300" dirty="0">
                <a:latin typeface="Franklin Gothic Book" panose="020B0503020102020204" pitchFamily="34" charset="0"/>
              </a:rPr>
              <a:t>Plantillas con datos de otros perceptores.</a:t>
            </a:r>
          </a:p>
          <a:p>
            <a:pPr marL="285750" indent="-285750">
              <a:buFont typeface="Arial" panose="020B0604020202020204" pitchFamily="34" charset="0"/>
              <a:buChar char="•"/>
            </a:pPr>
            <a:r>
              <a:rPr lang="es-ES" sz="2300" dirty="0">
                <a:latin typeface="Franklin Gothic Book" panose="020B0503020102020204" pitchFamily="34" charset="0"/>
              </a:rPr>
              <a:t>Fechas del viaje.</a:t>
            </a:r>
          </a:p>
          <a:p>
            <a:pPr marL="285750" indent="-285750">
              <a:buFont typeface="Arial" panose="020B0604020202020204" pitchFamily="34" charset="0"/>
              <a:buChar char="•"/>
            </a:pPr>
            <a:r>
              <a:rPr lang="es-ES" sz="2300" b="1" dirty="0">
                <a:latin typeface="Franklin Gothic Book" panose="020B0503020102020204" pitchFamily="34" charset="0"/>
              </a:rPr>
              <a:t>Presentación fuera de plazo.</a:t>
            </a:r>
          </a:p>
          <a:p>
            <a:endParaRPr lang="es-ES" dirty="0">
              <a:highlight>
                <a:srgbClr val="FFFF00"/>
              </a:highlight>
            </a:endParaRPr>
          </a:p>
        </p:txBody>
      </p:sp>
      <p:graphicFrame>
        <p:nvGraphicFramePr>
          <p:cNvPr id="2" name="Objeto 1">
            <a:extLst>
              <a:ext uri="{FF2B5EF4-FFF2-40B4-BE49-F238E27FC236}">
                <a16:creationId xmlns:a16="http://schemas.microsoft.com/office/drawing/2014/main" id="{8BE0246F-F34A-A730-01E7-5A2A31477FC8}"/>
              </a:ext>
            </a:extLst>
          </p:cNvPr>
          <p:cNvGraphicFramePr>
            <a:graphicFrameLocks noChangeAspect="1"/>
          </p:cNvGraphicFramePr>
          <p:nvPr>
            <p:extLst>
              <p:ext uri="{D42A27DB-BD31-4B8C-83A1-F6EECF244321}">
                <p14:modId xmlns:p14="http://schemas.microsoft.com/office/powerpoint/2010/main" val="446103664"/>
              </p:ext>
            </p:extLst>
          </p:nvPr>
        </p:nvGraphicFramePr>
        <p:xfrm>
          <a:off x="5647268" y="134388"/>
          <a:ext cx="5266266" cy="6649125"/>
        </p:xfrm>
        <a:graphic>
          <a:graphicData uri="http://schemas.openxmlformats.org/presentationml/2006/ole">
            <mc:AlternateContent xmlns:mc="http://schemas.openxmlformats.org/markup-compatibility/2006">
              <mc:Choice xmlns:v="urn:schemas-microsoft-com:vml" Requires="v">
                <p:oleObj name="Acrobat Document" r:id="rId2" imgW="5667198" imgH="8020037" progId="Acrobat.Document.DC">
                  <p:embed/>
                </p:oleObj>
              </mc:Choice>
              <mc:Fallback>
                <p:oleObj name="Acrobat Document" r:id="rId2" imgW="5667198" imgH="8020037" progId="Acrobat.Document.DC">
                  <p:embed/>
                  <p:pic>
                    <p:nvPicPr>
                      <p:cNvPr id="0" name=""/>
                      <p:cNvPicPr/>
                      <p:nvPr/>
                    </p:nvPicPr>
                    <p:blipFill>
                      <a:blip r:embed="rId3"/>
                      <a:stretch>
                        <a:fillRect/>
                      </a:stretch>
                    </p:blipFill>
                    <p:spPr>
                      <a:xfrm>
                        <a:off x="5647268" y="134388"/>
                        <a:ext cx="5266266" cy="6649125"/>
                      </a:xfrm>
                      <a:prstGeom prst="rect">
                        <a:avLst/>
                      </a:prstGeom>
                    </p:spPr>
                  </p:pic>
                </p:oleObj>
              </mc:Fallback>
            </mc:AlternateContent>
          </a:graphicData>
        </a:graphic>
      </p:graphicFrame>
    </p:spTree>
    <p:extLst>
      <p:ext uri="{BB962C8B-B14F-4D97-AF65-F5344CB8AC3E}">
        <p14:creationId xmlns:p14="http://schemas.microsoft.com/office/powerpoint/2010/main" val="2547297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9BC70-AF16-B09A-2607-329F83B52A29}"/>
              </a:ext>
            </a:extLst>
          </p:cNvPr>
          <p:cNvSpPr>
            <a:spLocks noGrp="1"/>
          </p:cNvSpPr>
          <p:nvPr>
            <p:ph type="title"/>
          </p:nvPr>
        </p:nvSpPr>
        <p:spPr>
          <a:xfrm>
            <a:off x="838200" y="624110"/>
            <a:ext cx="10666411" cy="1280890"/>
          </a:xfrm>
          <a:solidFill>
            <a:schemeClr val="bg1"/>
          </a:solidFill>
          <a:ln w="19050">
            <a:solidFill>
              <a:schemeClr val="accent5">
                <a:lumMod val="40000"/>
                <a:lumOff val="60000"/>
              </a:schemeClr>
            </a:solidFill>
          </a:ln>
        </p:spPr>
        <p:txBody>
          <a:bodyPr/>
          <a:lstStyle/>
          <a:p>
            <a:pPr algn="ctr"/>
            <a:r>
              <a:rPr lang="es-ES" b="1" dirty="0">
                <a:latin typeface="Franklin Gothic Book" panose="020B0503020102020204" pitchFamily="34" charset="0"/>
              </a:rPr>
              <a:t>SOLICITUD DE AUTORIZACIÓN DE EXCEPCIONALIDADES</a:t>
            </a:r>
          </a:p>
        </p:txBody>
      </p:sp>
      <p:sp>
        <p:nvSpPr>
          <p:cNvPr id="3" name="CuadroTexto 2">
            <a:extLst>
              <a:ext uri="{FF2B5EF4-FFF2-40B4-BE49-F238E27FC236}">
                <a16:creationId xmlns:a16="http://schemas.microsoft.com/office/drawing/2014/main" id="{539B8B1B-CD41-9F30-FC20-B0F54F8630DA}"/>
              </a:ext>
            </a:extLst>
          </p:cNvPr>
          <p:cNvSpPr txBox="1"/>
          <p:nvPr/>
        </p:nvSpPr>
        <p:spPr>
          <a:xfrm>
            <a:off x="838199" y="2152650"/>
            <a:ext cx="10666411" cy="4524315"/>
          </a:xfrm>
          <a:prstGeom prst="rect">
            <a:avLst/>
          </a:prstGeom>
          <a:noFill/>
          <a:ln w="19050">
            <a:solidFill>
              <a:schemeClr val="tx1"/>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El o la Gerente y, en su ámbito específico, el Vicerrector o la Vicerrectora con competencias en Investigación,  podrán autorizar las excepcionalidades al margen de las previsiones contenidas en las normas de ejecución presupuestaria de la Universidad de Valladolid para casos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concretos y singularizados, debidamente motivados.</a:t>
            </a:r>
          </a:p>
          <a:p>
            <a:pPr marR="0" lvl="0" algn="just" defTabSz="914400" rtl="0" eaLnBrk="1" fontAlgn="auto" latinLnBrk="0" hangingPunct="1">
              <a:lnSpc>
                <a:spcPct val="100000"/>
              </a:lnSpc>
              <a:spcBef>
                <a:spcPts val="0"/>
              </a:spcBef>
              <a:spcAft>
                <a:spcPts val="0"/>
              </a:spcAft>
              <a:buClrTx/>
              <a:buSzTx/>
              <a:tabLst/>
              <a:defRPr/>
            </a:pPr>
            <a:endPar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La correspondiente solicitud de autorización de estas excepcionalidades, así como de cualesquiera otras indemnizaciones por su propia naturaleza, se formulará debidamente firmada por el o la responsable de la Unidad Gestora.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Con relación a los gastos de alojamiento, como norma general, se tendrán en cuenta los importes máximos establecidos en el Presupuesto de la Universidad de Valladolid. La aplicación de esta normativa tendrá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carácter supletorio</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para aquellas indemnizaciones que se rijan por una regulación o normas específicas recogidas en programas, convocatorias o convenios cuando se obtenga financiación de otras Administraciones Públicas y Entes del Sector Público,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cuya aplicación prevalecerá tanto a efectos de importes como de justificación de cantidades</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(este es el caso de los proyectos de investigación).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18106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56CD8-9E22-BE08-5A85-0AD7A4756699}"/>
              </a:ext>
            </a:extLst>
          </p:cNvPr>
          <p:cNvSpPr>
            <a:spLocks noGrp="1"/>
          </p:cNvSpPr>
          <p:nvPr>
            <p:ph type="title"/>
          </p:nvPr>
        </p:nvSpPr>
        <p:spPr>
          <a:xfrm>
            <a:off x="839788" y="457200"/>
            <a:ext cx="3932237" cy="657497"/>
          </a:xfrm>
          <a:ln w="19050">
            <a:solidFill>
              <a:schemeClr val="tx1"/>
            </a:solidFill>
          </a:ln>
        </p:spPr>
        <p:txBody>
          <a:bodyPr>
            <a:normAutofit/>
          </a:bodyPr>
          <a:lstStyle/>
          <a:p>
            <a:r>
              <a:rPr lang="es-ES" sz="2400" b="1" dirty="0"/>
              <a:t>Errores </a:t>
            </a:r>
            <a:r>
              <a:rPr lang="es-ES" sz="2800" b="1" dirty="0">
                <a:latin typeface="Franklin Gothic Book" panose="020B0503020102020204" pitchFamily="34" charset="0"/>
              </a:rPr>
              <a:t>frecuentes</a:t>
            </a:r>
            <a:r>
              <a:rPr lang="es-ES" sz="2400" b="1" dirty="0"/>
              <a:t>:</a:t>
            </a:r>
          </a:p>
        </p:txBody>
      </p:sp>
      <p:sp>
        <p:nvSpPr>
          <p:cNvPr id="4" name="Marcador de texto 3">
            <a:extLst>
              <a:ext uri="{FF2B5EF4-FFF2-40B4-BE49-F238E27FC236}">
                <a16:creationId xmlns:a16="http://schemas.microsoft.com/office/drawing/2014/main" id="{DB2CC812-ECCB-1D93-4206-83EDDA214C2C}"/>
              </a:ext>
            </a:extLst>
          </p:cNvPr>
          <p:cNvSpPr>
            <a:spLocks noGrp="1"/>
          </p:cNvSpPr>
          <p:nvPr>
            <p:ph type="body" sz="half" idx="2"/>
          </p:nvPr>
        </p:nvSpPr>
        <p:spPr>
          <a:xfrm>
            <a:off x="839788" y="1445623"/>
            <a:ext cx="3932237" cy="4423365"/>
          </a:xfrm>
          <a:ln w="19050">
            <a:solidFill>
              <a:schemeClr val="tx1"/>
            </a:solidFill>
          </a:ln>
        </p:spPr>
        <p:txBody>
          <a:bodyPr/>
          <a:lstStyle/>
          <a:p>
            <a:pPr marL="285750" indent="-285750">
              <a:buFont typeface="Arial" panose="020B0604020202020204" pitchFamily="34" charset="0"/>
              <a:buChar char="•"/>
            </a:pPr>
            <a:r>
              <a:rPr lang="es-ES" sz="1800" dirty="0">
                <a:latin typeface="Franklin Gothic Book" panose="020B0503020102020204" pitchFamily="34" charset="0"/>
              </a:rPr>
              <a:t>Impresos no actualizados. GUIAS GESECO.</a:t>
            </a:r>
          </a:p>
          <a:p>
            <a:pPr marL="285750" indent="-285750">
              <a:buFont typeface="Arial" panose="020B0604020202020204" pitchFamily="34" charset="0"/>
              <a:buChar char="•"/>
            </a:pPr>
            <a:r>
              <a:rPr lang="es-ES" sz="1800" dirty="0">
                <a:latin typeface="Franklin Gothic Book" panose="020B0503020102020204" pitchFamily="34" charset="0"/>
              </a:rPr>
              <a:t>Ejercicio económico.</a:t>
            </a:r>
          </a:p>
          <a:p>
            <a:pPr marL="285750" indent="-285750">
              <a:buFont typeface="Arial" panose="020B0604020202020204" pitchFamily="34" charset="0"/>
              <a:buChar char="•"/>
            </a:pPr>
            <a:r>
              <a:rPr lang="es-ES" sz="1800" dirty="0">
                <a:latin typeface="Franklin Gothic Book" panose="020B0503020102020204" pitchFamily="34" charset="0"/>
              </a:rPr>
              <a:t>Aplicación presupuestaria incorrecta o incompleta.</a:t>
            </a:r>
          </a:p>
          <a:p>
            <a:pPr marL="285750" indent="-285750">
              <a:buFont typeface="Arial" panose="020B0604020202020204" pitchFamily="34" charset="0"/>
              <a:buChar char="•"/>
            </a:pPr>
            <a:r>
              <a:rPr lang="es-ES" sz="1800" dirty="0">
                <a:latin typeface="Franklin Gothic Book" panose="020B0503020102020204" pitchFamily="34" charset="0"/>
              </a:rPr>
              <a:t>Crédito insuficiente en aplicación. Comprobación previa de existencia de crédito.</a:t>
            </a:r>
          </a:p>
          <a:p>
            <a:pPr marL="285750" indent="-285750">
              <a:buFont typeface="Arial" panose="020B0604020202020204" pitchFamily="34" charset="0"/>
              <a:buChar char="•"/>
            </a:pPr>
            <a:r>
              <a:rPr lang="es-ES" sz="1800" dirty="0">
                <a:latin typeface="Franklin Gothic Book" panose="020B0503020102020204" pitchFamily="34" charset="0"/>
              </a:rPr>
              <a:t>Plantillas con datos de solicitudes anteriores.</a:t>
            </a:r>
            <a:endParaRPr lang="es-ES" sz="1800" b="1" dirty="0">
              <a:latin typeface="Franklin Gothic Book" panose="020B0503020102020204" pitchFamily="34" charset="0"/>
            </a:endParaRPr>
          </a:p>
          <a:p>
            <a:pPr marL="285750" indent="-285750">
              <a:buFont typeface="Arial" panose="020B0604020202020204" pitchFamily="34" charset="0"/>
              <a:buChar char="•"/>
            </a:pPr>
            <a:r>
              <a:rPr lang="es-ES" sz="1800" dirty="0">
                <a:latin typeface="Franklin Gothic Book" panose="020B0503020102020204" pitchFamily="34" charset="0"/>
              </a:rPr>
              <a:t>Fechas del viaje.</a:t>
            </a:r>
          </a:p>
          <a:p>
            <a:pPr marL="285750" indent="-285750">
              <a:buFont typeface="Arial" panose="020B0604020202020204" pitchFamily="34" charset="0"/>
              <a:buChar char="•"/>
            </a:pPr>
            <a:r>
              <a:rPr lang="es-ES" sz="1800" b="1" dirty="0">
                <a:latin typeface="Franklin Gothic Book" panose="020B0503020102020204" pitchFamily="34" charset="0"/>
              </a:rPr>
              <a:t>Presentación fuera de plazo.</a:t>
            </a:r>
          </a:p>
          <a:p>
            <a:endParaRPr lang="es-ES" dirty="0"/>
          </a:p>
        </p:txBody>
      </p:sp>
      <p:graphicFrame>
        <p:nvGraphicFramePr>
          <p:cNvPr id="5" name="Objeto 4">
            <a:extLst>
              <a:ext uri="{FF2B5EF4-FFF2-40B4-BE49-F238E27FC236}">
                <a16:creationId xmlns:a16="http://schemas.microsoft.com/office/drawing/2014/main" id="{32F2AF16-EAC8-D060-2454-3420CB2CADF7}"/>
              </a:ext>
            </a:extLst>
          </p:cNvPr>
          <p:cNvGraphicFramePr>
            <a:graphicFrameLocks noChangeAspect="1"/>
          </p:cNvGraphicFramePr>
          <p:nvPr>
            <p:extLst>
              <p:ext uri="{D42A27DB-BD31-4B8C-83A1-F6EECF244321}">
                <p14:modId xmlns:p14="http://schemas.microsoft.com/office/powerpoint/2010/main" val="2218133189"/>
              </p:ext>
            </p:extLst>
          </p:nvPr>
        </p:nvGraphicFramePr>
        <p:xfrm>
          <a:off x="6239933" y="200025"/>
          <a:ext cx="5112280" cy="6564841"/>
        </p:xfrm>
        <a:graphic>
          <a:graphicData uri="http://schemas.openxmlformats.org/presentationml/2006/ole">
            <mc:AlternateContent xmlns:mc="http://schemas.openxmlformats.org/markup-compatibility/2006">
              <mc:Choice xmlns:v="urn:schemas-microsoft-com:vml" Requires="v">
                <p:oleObj name="Acrobat Document" r:id="rId3" imgW="5667480" imgH="8020080" progId="Acrobat.Document.DC">
                  <p:embed/>
                </p:oleObj>
              </mc:Choice>
              <mc:Fallback>
                <p:oleObj name="Acrobat Document" r:id="rId3" imgW="5667480" imgH="8020080" progId="Acrobat.Document.DC">
                  <p:embed/>
                  <p:pic>
                    <p:nvPicPr>
                      <p:cNvPr id="5" name="Objeto 4">
                        <a:extLst>
                          <a:ext uri="{FF2B5EF4-FFF2-40B4-BE49-F238E27FC236}">
                            <a16:creationId xmlns:a16="http://schemas.microsoft.com/office/drawing/2014/main" id="{32F2AF16-EAC8-D060-2454-3420CB2CADF7}"/>
                          </a:ext>
                        </a:extLst>
                      </p:cNvPr>
                      <p:cNvPicPr/>
                      <p:nvPr/>
                    </p:nvPicPr>
                    <p:blipFill>
                      <a:blip r:embed="rId4"/>
                      <a:stretch>
                        <a:fillRect/>
                      </a:stretch>
                    </p:blipFill>
                    <p:spPr>
                      <a:xfrm>
                        <a:off x="6239933" y="200025"/>
                        <a:ext cx="5112280" cy="6564841"/>
                      </a:xfrm>
                      <a:prstGeom prst="rect">
                        <a:avLst/>
                      </a:prstGeom>
                    </p:spPr>
                  </p:pic>
                </p:oleObj>
              </mc:Fallback>
            </mc:AlternateContent>
          </a:graphicData>
        </a:graphic>
      </p:graphicFrame>
    </p:spTree>
    <p:extLst>
      <p:ext uri="{BB962C8B-B14F-4D97-AF65-F5344CB8AC3E}">
        <p14:creationId xmlns:p14="http://schemas.microsoft.com/office/powerpoint/2010/main" val="281667984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C2065-89E3-1F89-B763-7548F64CD9A9}"/>
              </a:ext>
            </a:extLst>
          </p:cNvPr>
          <p:cNvSpPr>
            <a:spLocks noGrp="1"/>
          </p:cNvSpPr>
          <p:nvPr>
            <p:ph type="title"/>
          </p:nvPr>
        </p:nvSpPr>
        <p:spPr>
          <a:xfrm>
            <a:off x="1023456" y="624110"/>
            <a:ext cx="10481155" cy="1280890"/>
          </a:xfrm>
        </p:spPr>
        <p:txBody>
          <a:bodyPr>
            <a:normAutofit/>
          </a:bodyPr>
          <a:lstStyle/>
          <a:p>
            <a:pPr algn="ctr"/>
            <a:r>
              <a:rPr lang="es-ES" b="1" dirty="0">
                <a:solidFill>
                  <a:schemeClr val="accent3">
                    <a:lumMod val="60000"/>
                    <a:lumOff val="40000"/>
                  </a:schemeClr>
                </a:solidFill>
                <a:latin typeface="Franklin Gothic Book" panose="020B0503020102020204" pitchFamily="34" charset="0"/>
              </a:rPr>
              <a:t>TRANSFERENCIAS INTERNACIONALES</a:t>
            </a:r>
            <a:br>
              <a:rPr lang="es-ES" dirty="0"/>
            </a:br>
            <a:r>
              <a:rPr lang="es-ES" sz="2800" dirty="0">
                <a:solidFill>
                  <a:srgbClr val="FF0000"/>
                </a:solidFill>
                <a:latin typeface="Franklin Gothic Book" panose="020B0503020102020204" pitchFamily="34" charset="0"/>
              </a:rPr>
              <a:t>(INSTRUCCIONES APERTURA EJERCICIO ECONÓMICO)</a:t>
            </a:r>
            <a:endParaRPr lang="es-ES" dirty="0">
              <a:solidFill>
                <a:srgbClr val="FF0000"/>
              </a:solidFill>
              <a:latin typeface="Franklin Gothic Book" panose="020B0503020102020204" pitchFamily="34" charset="0"/>
            </a:endParaRPr>
          </a:p>
        </p:txBody>
      </p:sp>
      <p:sp>
        <p:nvSpPr>
          <p:cNvPr id="3" name="CuadroTexto 2">
            <a:extLst>
              <a:ext uri="{FF2B5EF4-FFF2-40B4-BE49-F238E27FC236}">
                <a16:creationId xmlns:a16="http://schemas.microsoft.com/office/drawing/2014/main" id="{46C26D73-B020-E163-7436-15383512402A}"/>
              </a:ext>
            </a:extLst>
          </p:cNvPr>
          <p:cNvSpPr txBox="1"/>
          <p:nvPr/>
        </p:nvSpPr>
        <p:spPr>
          <a:xfrm>
            <a:off x="923926" y="2114550"/>
            <a:ext cx="10302874" cy="3139321"/>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Para realizar pagos a No Residentes mediante transferencia internacional, es necesario solicitar un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CERTIFICADO bancario</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que acredite la titularidad de la cuenta del beneficiario y que incluya los datos completos de número de cuenta, dirección del banco, provincia, país, SWIFT etc.  Con esto se evita retrocesiones y gastos por el elevado coste de las comisiones bancarias.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rgbClr val="70AD47"/>
              </a:solidFill>
              <a:effectLst/>
              <a:uLnTx/>
              <a:uFillTx/>
              <a:latin typeface="Franklin Gothic Book" panose="020B05030201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Para remunerar por importe inferior a 200 euros, a personal externo No residente con cuenta en el extranjero en “países que no pertenece a zona SEPA” (ejemplo: África, América, Asia…), la </a:t>
            </a:r>
            <a:r>
              <a:rPr kumimoji="0" lang="es-ES" sz="1800" b="1" i="0" u="none" strike="noStrike" kern="1200" cap="none" spc="0" normalizeH="0" baseline="0" noProof="0" dirty="0">
                <a:ln>
                  <a:noFill/>
                </a:ln>
                <a:solidFill>
                  <a:prstClr val="black"/>
                </a:solidFill>
                <a:effectLst/>
                <a:uLnTx/>
                <a:uFillTx/>
                <a:latin typeface="Franklin Gothic Book" panose="020B0503020102020204" pitchFamily="34" charset="0"/>
              </a:rPr>
              <a:t>forma de pago será CHEQUE nominativo</a:t>
            </a:r>
            <a:r>
              <a:rPr kumimoji="0" lang="es-ES" sz="1800" b="0" i="0" u="none" strike="noStrike" kern="1200" cap="none" spc="0" normalizeH="0" baseline="0" noProof="0" dirty="0">
                <a:ln>
                  <a:noFill/>
                </a:ln>
                <a:solidFill>
                  <a:prstClr val="black"/>
                </a:solidFill>
                <a:effectLst/>
                <a:uLnTx/>
                <a:uFillTx/>
                <a:latin typeface="Franklin Gothic Book" panose="020B0503020102020204" pitchFamily="34" charset="0"/>
              </a:rPr>
              <a:t>, que se recoge en el servicio administrativo que lo gestione, no se realiza transferencia, dado que el importe de los gastos bancarios supera dicha cuantía. </a:t>
            </a:r>
          </a:p>
        </p:txBody>
      </p:sp>
    </p:spTree>
    <p:extLst>
      <p:ext uri="{BB962C8B-B14F-4D97-AF65-F5344CB8AC3E}">
        <p14:creationId xmlns:p14="http://schemas.microsoft.com/office/powerpoint/2010/main" val="338328013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06B66-96CC-4CAC-A145-E2A197B220AB}"/>
              </a:ext>
            </a:extLst>
          </p:cNvPr>
          <p:cNvSpPr>
            <a:spLocks noGrp="1"/>
          </p:cNvSpPr>
          <p:nvPr>
            <p:ph type="title"/>
          </p:nvPr>
        </p:nvSpPr>
        <p:spPr>
          <a:xfrm>
            <a:off x="838200" y="365128"/>
            <a:ext cx="10515600" cy="914590"/>
          </a:xfrm>
          <a:ln w="19050">
            <a:solidFill>
              <a:srgbClr val="F7B5EA"/>
            </a:solidFill>
          </a:ln>
        </p:spPr>
        <p:txBody>
          <a:bodyPr>
            <a:normAutofit fontScale="90000"/>
          </a:bodyPr>
          <a:lstStyle/>
          <a:p>
            <a:pPr algn="ctr"/>
            <a:r>
              <a:rPr lang="es-ES" sz="3200" b="1" dirty="0">
                <a:solidFill>
                  <a:schemeClr val="accent5">
                    <a:lumMod val="75000"/>
                  </a:schemeClr>
                </a:solidFill>
                <a:latin typeface="Franklin Gothic Book" panose="020B0503020102020204" pitchFamily="34" charset="0"/>
              </a:rPr>
              <a:t>UNIDADES GESTORAS DE:</a:t>
            </a:r>
            <a:br>
              <a:rPr lang="es-ES" sz="3200" b="1" dirty="0">
                <a:solidFill>
                  <a:schemeClr val="accent5">
                    <a:lumMod val="75000"/>
                  </a:schemeClr>
                </a:solidFill>
                <a:latin typeface="Franklin Gothic Book" panose="020B0503020102020204" pitchFamily="34" charset="0"/>
              </a:rPr>
            </a:br>
            <a:r>
              <a:rPr lang="es-ES" sz="3200" b="1" dirty="0">
                <a:solidFill>
                  <a:schemeClr val="accent5">
                    <a:lumMod val="75000"/>
                  </a:schemeClr>
                </a:solidFill>
                <a:latin typeface="Franklin Gothic Book" panose="020B0503020102020204" pitchFamily="34" charset="0"/>
              </a:rPr>
              <a:t>COMISIONES DE SERVICIOS Y GASTOS ASOCIADOS</a:t>
            </a:r>
          </a:p>
        </p:txBody>
      </p:sp>
      <p:sp>
        <p:nvSpPr>
          <p:cNvPr id="5" name="CuadroTexto 4">
            <a:extLst>
              <a:ext uri="{FF2B5EF4-FFF2-40B4-BE49-F238E27FC236}">
                <a16:creationId xmlns:a16="http://schemas.microsoft.com/office/drawing/2014/main" id="{98523A22-EAB8-4461-8FCD-A1A4A65FE62E}"/>
              </a:ext>
            </a:extLst>
          </p:cNvPr>
          <p:cNvSpPr txBox="1"/>
          <p:nvPr/>
        </p:nvSpPr>
        <p:spPr>
          <a:xfrm>
            <a:off x="838200" y="1341550"/>
            <a:ext cx="5016190" cy="105413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50" b="1" i="0" u="none" strike="noStrike" kern="1200" cap="none" spc="0" normalizeH="0" baseline="0" noProof="0" dirty="0">
                <a:ln>
                  <a:noFill/>
                </a:ln>
                <a:solidFill>
                  <a:prstClr val="black"/>
                </a:solidFill>
                <a:effectLst/>
                <a:uLnTx/>
                <a:uFillTx/>
                <a:latin typeface="Franklin Gothic Book" panose="020B0503020102020204" pitchFamily="34" charset="0"/>
              </a:rPr>
              <a:t>CENTROS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50" b="1" i="0" u="none" strike="noStrike" kern="1200" cap="none" spc="0" normalizeH="0" baseline="0" noProof="0" dirty="0">
                <a:ln>
                  <a:noFill/>
                </a:ln>
                <a:solidFill>
                  <a:prstClr val="black"/>
                </a:solidFill>
                <a:effectLst/>
                <a:uLnTx/>
                <a:uFillTx/>
                <a:latin typeface="Franklin Gothic Book" panose="020B0503020102020204" pitchFamily="34" charset="0"/>
              </a:rPr>
              <a:t>DEPARTAMENTOS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50" b="1" i="0" u="none" strike="noStrike" kern="1200" cap="none" spc="0" normalizeH="0" baseline="0" noProof="0" dirty="0">
                <a:ln>
                  <a:noFill/>
                </a:ln>
                <a:solidFill>
                  <a:prstClr val="black"/>
                </a:solidFill>
                <a:effectLst/>
                <a:uLnTx/>
                <a:uFillTx/>
                <a:latin typeface="Franklin Gothic Book" panose="020B0503020102020204" pitchFamily="34" charset="0"/>
              </a:rPr>
              <a:t>INSTITUTOS UNIVERSITARIOS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50" b="1" i="0" u="none" strike="noStrike" kern="1200" cap="none" spc="0" normalizeH="0" baseline="0" noProof="0" dirty="0">
                <a:ln>
                  <a:noFill/>
                </a:ln>
                <a:solidFill>
                  <a:prstClr val="black"/>
                </a:solidFill>
                <a:effectLst/>
                <a:uLnTx/>
                <a:uFillTx/>
                <a:latin typeface="Franklin Gothic Book" panose="020B0503020102020204" pitchFamily="34" charset="0"/>
              </a:rPr>
              <a:t>CONGRESOS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50" b="1" i="0" u="none" strike="noStrike" kern="1200" cap="none" spc="0" normalizeH="0" baseline="0" noProof="0" dirty="0">
                <a:ln>
                  <a:noFill/>
                </a:ln>
                <a:solidFill>
                  <a:prstClr val="black"/>
                </a:solidFill>
                <a:effectLst/>
                <a:uLnTx/>
                <a:uFillTx/>
                <a:latin typeface="Franklin Gothic Book" panose="020B0503020102020204" pitchFamily="34" charset="0"/>
              </a:rPr>
              <a:t>GRUPOS DE INVESTIGACIÓN RECONOCIDOS…</a:t>
            </a:r>
          </a:p>
        </p:txBody>
      </p:sp>
      <p:sp>
        <p:nvSpPr>
          <p:cNvPr id="6" name="CuadroTexto 5">
            <a:extLst>
              <a:ext uri="{FF2B5EF4-FFF2-40B4-BE49-F238E27FC236}">
                <a16:creationId xmlns:a16="http://schemas.microsoft.com/office/drawing/2014/main" id="{CA8C21A0-47C2-41D7-8DDB-50FB74734C8D}"/>
              </a:ext>
            </a:extLst>
          </p:cNvPr>
          <p:cNvSpPr txBox="1"/>
          <p:nvPr/>
        </p:nvSpPr>
        <p:spPr>
          <a:xfrm>
            <a:off x="6411996" y="1337854"/>
            <a:ext cx="5016190" cy="1015663"/>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Franklin Gothic Book" panose="020B0503020102020204" pitchFamily="34" charset="0"/>
              </a:rPr>
              <a:t>PROYECTOS DE INVESTIGACIÓN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3C42FF39-325D-4F5B-B2F3-36BB9DA2393C}"/>
              </a:ext>
            </a:extLst>
          </p:cNvPr>
          <p:cNvSpPr txBox="1"/>
          <p:nvPr/>
        </p:nvSpPr>
        <p:spPr>
          <a:xfrm>
            <a:off x="838200" y="2515479"/>
            <a:ext cx="1606094" cy="2800767"/>
          </a:xfrm>
          <a:prstGeom prst="rect">
            <a:avLst/>
          </a:prstGeom>
          <a:noFill/>
          <a:ln w="19050">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rPr>
              <a:t>FACTURAS DE ALOJAMIENTO Y DESPLAZAMIENTO A NOMBRE DE LA UNIVERSIDAD.</a:t>
            </a:r>
          </a:p>
          <a:p>
            <a:pPr marR="0" lvl="0" algn="l" defTabSz="914400" rtl="0" eaLnBrk="1" fontAlgn="auto" latinLnBrk="0" hangingPunct="1">
              <a:lnSpc>
                <a:spcPct val="100000"/>
              </a:lnSpc>
              <a:spcBef>
                <a:spcPts val="0"/>
              </a:spcBef>
              <a:spcAft>
                <a:spcPts val="0"/>
              </a:spcAft>
              <a:buClrTx/>
              <a:buSzTx/>
              <a:tabLst/>
              <a:defRPr/>
            </a:pPr>
            <a:endPar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rPr>
              <a:t>IMPRESO RELACIÓN DE FACTURAS.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latin typeface="Franklin Gothic Book" panose="020B0503020102020204" pitchFamily="34" charset="0"/>
              </a:rPr>
              <a:t>COPIA</a:t>
            </a:r>
            <a:r>
              <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rPr>
              <a:t> COMISIÓN DE SERVICIOS.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solidFill>
                <a:prstClr val="black"/>
              </a:solidFill>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sz="500" dirty="0">
              <a:solidFill>
                <a:prstClr val="black"/>
              </a:solidFill>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sz="500" dirty="0">
              <a:solidFill>
                <a:prstClr val="black"/>
              </a:solidFill>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sz="1000" dirty="0">
              <a:solidFill>
                <a:prstClr val="black"/>
              </a:solidFill>
              <a:latin typeface="Franklin Gothic Book" panose="020B0503020102020204" pitchFamily="34" charset="0"/>
            </a:endParaRPr>
          </a:p>
        </p:txBody>
      </p:sp>
      <p:sp>
        <p:nvSpPr>
          <p:cNvPr id="8" name="CuadroTexto 7">
            <a:extLst>
              <a:ext uri="{FF2B5EF4-FFF2-40B4-BE49-F238E27FC236}">
                <a16:creationId xmlns:a16="http://schemas.microsoft.com/office/drawing/2014/main" id="{0BF42A51-AE82-4FF1-BF7C-052B66FFBBA7}"/>
              </a:ext>
            </a:extLst>
          </p:cNvPr>
          <p:cNvSpPr txBox="1"/>
          <p:nvPr/>
        </p:nvSpPr>
        <p:spPr>
          <a:xfrm>
            <a:off x="2612571" y="2505695"/>
            <a:ext cx="1736271" cy="3016210"/>
          </a:xfrm>
          <a:prstGeom prst="rect">
            <a:avLst/>
          </a:prstGeom>
          <a:noFill/>
          <a:ln w="19050">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SOLICITUD COMISIÓN DE SERVICIOS.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CUENTA JUSTIFICATIVA.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DOCUMENTO QUE ACREDITE LA REALIZACIÓN DE LA COMISIÓN.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JUSTIFICANTES DE GASTOS abonados por el interesado.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Copia que acredite las comidas/cenas incluidas en la inscripción.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IMPRESO SOLICITUD DE AUTORIZACIÓN DE EXCEPCIONALIDADES, en su caso.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dirty="0">
                <a:latin typeface="Franklin Gothic Book" panose="020B0503020102020204" pitchFamily="34" charset="0"/>
              </a:rPr>
              <a:t>Copia matrícula si es alumno.</a:t>
            </a:r>
            <a:endParaRPr kumimoji="0" lang="es-ES" sz="1000" b="0" i="0" u="none" strike="noStrike" kern="1200" cap="none" spc="0" normalizeH="0" baseline="0" noProof="0" dirty="0">
              <a:ln>
                <a:noFill/>
              </a:ln>
              <a:effectLst/>
              <a:uLnTx/>
              <a:uFillTx/>
              <a:latin typeface="Franklin Gothic Book" panose="020B0503020102020204" pitchFamily="34" charset="0"/>
            </a:endParaRPr>
          </a:p>
        </p:txBody>
      </p:sp>
      <p:sp>
        <p:nvSpPr>
          <p:cNvPr id="9" name="CuadroTexto 8">
            <a:extLst>
              <a:ext uri="{FF2B5EF4-FFF2-40B4-BE49-F238E27FC236}">
                <a16:creationId xmlns:a16="http://schemas.microsoft.com/office/drawing/2014/main" id="{4561E280-466E-4DC8-BC9B-80417098DE97}"/>
              </a:ext>
            </a:extLst>
          </p:cNvPr>
          <p:cNvSpPr txBox="1"/>
          <p:nvPr/>
        </p:nvSpPr>
        <p:spPr>
          <a:xfrm>
            <a:off x="4533698" y="2522100"/>
            <a:ext cx="1380550" cy="2800767"/>
          </a:xfrm>
          <a:prstGeom prst="rect">
            <a:avLst/>
          </a:prstGeom>
          <a:noFill/>
          <a:ln w="19050">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INSCRIPCIONES A CONGRESOS (</a:t>
            </a:r>
            <a:r>
              <a:rPr kumimoji="0" lang="es-ES" sz="1100" b="1" i="0" u="none" strike="noStrike" kern="1200" cap="none" spc="0" normalizeH="0" baseline="0" noProof="0" dirty="0">
                <a:ln>
                  <a:noFill/>
                </a:ln>
                <a:solidFill>
                  <a:prstClr val="black"/>
                </a:solidFill>
                <a:effectLst/>
                <a:uLnTx/>
                <a:uFillTx/>
                <a:latin typeface="Franklin Gothic Book" panose="020B0503020102020204" pitchFamily="34" charset="0"/>
              </a:rPr>
              <a:t>SIN EMISIÓN DE FACTURA PREVIA AL PAGO</a:t>
            </a: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 A NOMBRE DE LA UNIVERSIDAD DE VALLADOLID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IMPRESO AUTORIZACIÓN DE PAGO CON JUSTIFICANTE PROVISIONAL Y BOLETÍN DE INSCRIPCIÓN.</a:t>
            </a:r>
            <a:endParaRPr kumimoji="0" lang="es-ES" sz="1100" b="0" i="0" u="none" strike="noStrike" kern="1200" cap="none" spc="0" normalizeH="0" baseline="0" noProof="0" dirty="0">
              <a:ln>
                <a:noFill/>
              </a:ln>
              <a:solidFill>
                <a:srgbClr val="92D050"/>
              </a:solidFill>
              <a:effectLst/>
              <a:highlight>
                <a:srgbClr val="FFFF00"/>
              </a:highligh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a:t>
            </a:r>
          </a:p>
        </p:txBody>
      </p:sp>
      <p:sp>
        <p:nvSpPr>
          <p:cNvPr id="12" name="CuadroTexto 11">
            <a:extLst>
              <a:ext uri="{FF2B5EF4-FFF2-40B4-BE49-F238E27FC236}">
                <a16:creationId xmlns:a16="http://schemas.microsoft.com/office/drawing/2014/main" id="{24915D76-207C-43E3-A8BA-518E420E1A79}"/>
              </a:ext>
            </a:extLst>
          </p:cNvPr>
          <p:cNvSpPr txBox="1"/>
          <p:nvPr/>
        </p:nvSpPr>
        <p:spPr>
          <a:xfrm>
            <a:off x="6441848" y="2522100"/>
            <a:ext cx="1380550" cy="2970044"/>
          </a:xfrm>
          <a:prstGeom prst="rect">
            <a:avLst/>
          </a:prstGeom>
          <a:noFill/>
          <a:ln w="19050">
            <a:solidFill>
              <a:schemeClr val="tx1"/>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sz="1200" dirty="0">
              <a:solidFill>
                <a:prstClr val="black"/>
              </a:solidFill>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sz="1200" dirty="0">
              <a:solidFill>
                <a:prstClr val="black"/>
              </a:solidFill>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rPr>
              <a:t>FACTURAS DE ALOJAMIENTO Y DESPLAZAMIENTO A NOMBRE DE LA UNIVERISDAD.</a:t>
            </a:r>
          </a:p>
          <a:p>
            <a:pPr marR="0" lvl="0" algn="l" defTabSz="914400" rtl="0" eaLnBrk="1" fontAlgn="auto" latinLnBrk="0" hangingPunct="1">
              <a:lnSpc>
                <a:spcPct val="100000"/>
              </a:lnSpc>
              <a:spcBef>
                <a:spcPts val="0"/>
              </a:spcBef>
              <a:spcAft>
                <a:spcPts val="0"/>
              </a:spcAft>
              <a:buClrTx/>
              <a:buSzTx/>
              <a:tabLst/>
              <a:defRPr/>
            </a:pPr>
            <a:endParaRPr kumimoji="0" lang="es-E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A68FCD3E-6EB5-4AC8-8A59-576289EE0648}"/>
              </a:ext>
            </a:extLst>
          </p:cNvPr>
          <p:cNvSpPr txBox="1"/>
          <p:nvPr/>
        </p:nvSpPr>
        <p:spPr>
          <a:xfrm>
            <a:off x="8131629" y="2522720"/>
            <a:ext cx="1736271" cy="2939266"/>
          </a:xfrm>
          <a:prstGeom prst="rect">
            <a:avLst/>
          </a:prstGeom>
          <a:noFill/>
          <a:ln w="19050">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SOLICITUD COMISIÓN DE SERVICIOS.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CUENTA JUSTIFICATIVA.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DOCUMENTO QUE ACREDITE LA REALIZACIÓN DE LA COMISIÓN.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JUSTIFICANTES DE GASTOS abonados por el interesado.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Copia que acredite las comidas/cenas incluidas en la inscripción.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effectLst/>
                <a:uLnTx/>
                <a:uFillTx/>
                <a:latin typeface="Franklin Gothic Book" panose="020B0503020102020204" pitchFamily="34" charset="0"/>
              </a:rPr>
              <a:t>IMPRESO SOLICITUD DE AUTORIZACIÓN DE EXCEPCIONALIDADES, en su caso.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5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000" b="0" i="0" u="none" strike="noStrike" kern="1200" cap="none" spc="0" normalizeH="0" baseline="0" noProof="0" dirty="0">
              <a:ln>
                <a:noFill/>
              </a:ln>
              <a:effectLst/>
              <a:uLnTx/>
              <a:uFillTx/>
              <a:latin typeface="Franklin Gothic Book" panose="020B0503020102020204" pitchFamily="34" charset="0"/>
            </a:endParaRPr>
          </a:p>
        </p:txBody>
      </p:sp>
      <p:sp>
        <p:nvSpPr>
          <p:cNvPr id="14" name="CuadroTexto 13">
            <a:extLst>
              <a:ext uri="{FF2B5EF4-FFF2-40B4-BE49-F238E27FC236}">
                <a16:creationId xmlns:a16="http://schemas.microsoft.com/office/drawing/2014/main" id="{641FA7D3-B2BA-4B20-BBDF-63AE808235B9}"/>
              </a:ext>
            </a:extLst>
          </p:cNvPr>
          <p:cNvSpPr txBox="1"/>
          <p:nvPr/>
        </p:nvSpPr>
        <p:spPr>
          <a:xfrm>
            <a:off x="10084254" y="2522100"/>
            <a:ext cx="1343932" cy="2970044"/>
          </a:xfrm>
          <a:prstGeom prst="rect">
            <a:avLst/>
          </a:prstGeom>
          <a:noFill/>
          <a:ln w="19050">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INSCRIPCIONES A CONGRESOS (</a:t>
            </a:r>
            <a:r>
              <a:rPr kumimoji="0" lang="es-ES" sz="1100" b="1" i="0" u="none" strike="noStrike" kern="1200" cap="none" spc="0" normalizeH="0" baseline="0" noProof="0" dirty="0">
                <a:ln>
                  <a:noFill/>
                </a:ln>
                <a:solidFill>
                  <a:prstClr val="black"/>
                </a:solidFill>
                <a:effectLst/>
                <a:uLnTx/>
                <a:uFillTx/>
                <a:latin typeface="Franklin Gothic Book" panose="020B0503020102020204" pitchFamily="34" charset="0"/>
              </a:rPr>
              <a:t>SIN EMISIÓN DE FACTURA PREVIA AL PAGO</a:t>
            </a: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 A NOMBRE DE LA UNIVERSIDAD DE VALLADOLID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IMPRESO AUTORIZACIÓN DE PAGO CON JUSTIFICANTE PROVISIONAL Y BOLETÍN DE INSCRIPCIÓN.</a:t>
            </a:r>
            <a:endParaRPr kumimoji="0" lang="es-ES" sz="1100" b="0" i="0" u="none" strike="noStrike" kern="1200" cap="none" spc="0" normalizeH="0" baseline="0" noProof="0" dirty="0">
              <a:ln>
                <a:noFill/>
              </a:ln>
              <a:solidFill>
                <a:srgbClr val="92D050"/>
              </a:solidFill>
              <a:effectLst/>
              <a:highlight>
                <a:srgbClr val="FFFF00"/>
              </a:highligh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a:t>
            </a:r>
            <a:endParaRPr kumimoji="0" lang="es-ES" sz="1000" b="0" i="0" u="none" strike="noStrike" kern="1200" cap="none" spc="0" normalizeH="0" baseline="0" noProof="0" dirty="0">
              <a:ln>
                <a:noFill/>
              </a:ln>
              <a:solidFill>
                <a:srgbClr val="92D050"/>
              </a:solidFill>
              <a:effectLst/>
              <a:uLnTx/>
              <a:uFillTx/>
              <a:latin typeface="Franklin Gothic Book" panose="020B0503020102020204" pitchFamily="34" charset="0"/>
            </a:endParaRPr>
          </a:p>
        </p:txBody>
      </p:sp>
      <p:sp>
        <p:nvSpPr>
          <p:cNvPr id="15" name="CuadroTexto 14">
            <a:extLst>
              <a:ext uri="{FF2B5EF4-FFF2-40B4-BE49-F238E27FC236}">
                <a16:creationId xmlns:a16="http://schemas.microsoft.com/office/drawing/2014/main" id="{7E92730B-A604-4B8C-8EFA-3876E992D2C1}"/>
              </a:ext>
            </a:extLst>
          </p:cNvPr>
          <p:cNvSpPr txBox="1"/>
          <p:nvPr/>
        </p:nvSpPr>
        <p:spPr>
          <a:xfrm>
            <a:off x="839641" y="5505289"/>
            <a:ext cx="1606094" cy="938719"/>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i="0" u="none" strike="noStrike" kern="1200" cap="none" spc="0" normalizeH="0" baseline="0" noProof="0" dirty="0">
                <a:ln>
                  <a:noFill/>
                </a:ln>
                <a:solidFill>
                  <a:prstClr val="black"/>
                </a:solidFill>
                <a:effectLst/>
                <a:uLnTx/>
                <a:uFillTx/>
                <a:latin typeface="Franklin Gothic Book" panose="020B0503020102020204" pitchFamily="34" charset="0"/>
              </a:rPr>
              <a:t>SERVICIO DE GESTIÓN ECONÓMICA.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i="0" u="none" strike="noStrike" kern="1200" cap="none" spc="0" normalizeH="0" baseline="0" noProof="0" dirty="0">
                <a:ln>
                  <a:noFill/>
                </a:ln>
                <a:solidFill>
                  <a:prstClr val="black"/>
                </a:solidFill>
                <a:effectLst/>
                <a:uLnTx/>
                <a:uFillTx/>
                <a:latin typeface="Franklin Gothic Book" panose="020B0503020102020204" pitchFamily="34" charset="0"/>
              </a:rPr>
              <a:t>SECCION COMPRAS, PATRIMONIO Y GESTIÓN FISCAL</a:t>
            </a:r>
          </a:p>
        </p:txBody>
      </p:sp>
      <p:sp>
        <p:nvSpPr>
          <p:cNvPr id="17" name="CuadroTexto 16">
            <a:extLst>
              <a:ext uri="{FF2B5EF4-FFF2-40B4-BE49-F238E27FC236}">
                <a16:creationId xmlns:a16="http://schemas.microsoft.com/office/drawing/2014/main" id="{2BDF1F50-1D5A-4733-9821-5AB05783A13F}"/>
              </a:ext>
            </a:extLst>
          </p:cNvPr>
          <p:cNvSpPr txBox="1"/>
          <p:nvPr/>
        </p:nvSpPr>
        <p:spPr>
          <a:xfrm>
            <a:off x="2612571" y="5492144"/>
            <a:ext cx="1736272" cy="938719"/>
          </a:xfrm>
          <a:prstGeom prst="rect">
            <a:avLst/>
          </a:prstGeom>
          <a:noFill/>
          <a:ln w="19050">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SERVICIO RETRIBUCIONES Y S.S.</a:t>
            </a:r>
          </a:p>
          <a:p>
            <a:pPr marR="0" lvl="0" algn="l" defTabSz="914400" rtl="0" eaLnBrk="1" fontAlgn="auto" latinLnBrk="0" hangingPunct="1">
              <a:lnSpc>
                <a:spcPct val="100000"/>
              </a:lnSpc>
              <a:spcBef>
                <a:spcPts val="0"/>
              </a:spcBef>
              <a:spcAft>
                <a:spcPts val="0"/>
              </a:spcAft>
              <a:buClrTx/>
              <a:buSzTx/>
              <a:tabLst/>
              <a:defRPr/>
            </a:pPr>
            <a:r>
              <a:rPr lang="es-ES" sz="1100" dirty="0">
                <a:solidFill>
                  <a:prstClr val="black"/>
                </a:solidFill>
                <a:latin typeface="Franklin Gothic Book" panose="020B0503020102020204" pitchFamily="34" charset="0"/>
              </a:rPr>
              <a:t>     </a:t>
            </a: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SECCIÓN DIETAS.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dirty="0">
                <a:solidFill>
                  <a:prstClr val="black"/>
                </a:solidFill>
                <a:highlight>
                  <a:srgbClr val="00FFFF"/>
                </a:highlight>
                <a:latin typeface="Franklin Gothic Book" panose="020B0503020102020204" pitchFamily="34" charset="0"/>
              </a:rPr>
              <a:t>(</a:t>
            </a:r>
            <a:r>
              <a:rPr kumimoji="0" lang="es-ES" sz="1100" b="0" i="0" u="none" strike="noStrike" kern="1200" cap="none" spc="0" normalizeH="0" baseline="0" noProof="0" dirty="0">
                <a:ln>
                  <a:noFill/>
                </a:ln>
                <a:solidFill>
                  <a:srgbClr val="7030A0"/>
                </a:solidFill>
                <a:effectLst/>
                <a:highlight>
                  <a:srgbClr val="00FFFF"/>
                </a:highlight>
                <a:uLnTx/>
                <a:uFillTx/>
                <a:latin typeface="Franklin Gothic Book" panose="020B0503020102020204" pitchFamily="34" charset="0"/>
              </a:rPr>
              <a:t>CAMPUS: CAJEROS)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0" i="0" u="none" strike="noStrike" kern="1200" cap="none" spc="0" normalizeH="0" baseline="0" noProof="0" dirty="0">
              <a:ln>
                <a:noFill/>
              </a:ln>
              <a:solidFill>
                <a:srgbClr val="7030A0"/>
              </a:solidFill>
              <a:effectLst/>
              <a:highlight>
                <a:srgbClr val="00FFFF"/>
              </a:highlight>
              <a:uLnTx/>
              <a:uFillTx/>
              <a:latin typeface="Franklin Gothic Book" panose="020B0503020102020204" pitchFamily="34" charset="0"/>
            </a:endParaRPr>
          </a:p>
        </p:txBody>
      </p:sp>
      <p:sp>
        <p:nvSpPr>
          <p:cNvPr id="18" name="CuadroTexto 17">
            <a:extLst>
              <a:ext uri="{FF2B5EF4-FFF2-40B4-BE49-F238E27FC236}">
                <a16:creationId xmlns:a16="http://schemas.microsoft.com/office/drawing/2014/main" id="{2C14EAC0-9DC0-4490-ACCE-3383BD813ABA}"/>
              </a:ext>
            </a:extLst>
          </p:cNvPr>
          <p:cNvSpPr txBox="1"/>
          <p:nvPr/>
        </p:nvSpPr>
        <p:spPr>
          <a:xfrm>
            <a:off x="4550278" y="5492145"/>
            <a:ext cx="1380550" cy="923330"/>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SERVICIO DE CONTABILIDAD.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SECCIÓN TESORERÍA</a:t>
            </a:r>
            <a:r>
              <a:rPr kumimoji="0" lang="es-ES" sz="1000" b="0" i="0" u="none" strike="noStrike" kern="1200" cap="none" spc="0" normalizeH="0" baseline="0" noProof="0" dirty="0">
                <a:ln>
                  <a:noFill/>
                </a:ln>
                <a:solidFill>
                  <a:prstClr val="black"/>
                </a:solidFill>
                <a:effectLst/>
                <a:uLnTx/>
                <a:uFillTx/>
                <a:latin typeface="Franklin Gothic Book" panose="020B05030201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B965AFEC-1952-4292-A046-1BB20E2E1B68}"/>
              </a:ext>
            </a:extLst>
          </p:cNvPr>
          <p:cNvSpPr txBox="1"/>
          <p:nvPr/>
        </p:nvSpPr>
        <p:spPr>
          <a:xfrm>
            <a:off x="6441848" y="5627224"/>
            <a:ext cx="5061856" cy="754053"/>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SERVICIO DE APOYO A LA INVESTIGACIÓN: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SECCIÓN DE GESTIÓN ECONÓMICA DE PROYECTOS DE INVESTIGACIÓN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Franklin Gothic Book" panose="020B0503020102020204" pitchFamily="34" charset="0"/>
              </a:rPr>
              <a:t>SECCIÓN DE PAGOS.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dirty="0">
              <a:solidFill>
                <a:prstClr val="black"/>
              </a:solidFill>
              <a:latin typeface="Franklin Gothic Book" panose="020B0503020102020204" pitchFamily="34" charset="0"/>
            </a:endParaRPr>
          </a:p>
        </p:txBody>
      </p:sp>
      <p:sp>
        <p:nvSpPr>
          <p:cNvPr id="4" name="CuadroTexto 3">
            <a:extLst>
              <a:ext uri="{FF2B5EF4-FFF2-40B4-BE49-F238E27FC236}">
                <a16:creationId xmlns:a16="http://schemas.microsoft.com/office/drawing/2014/main" id="{0BC6B848-E7F7-F87E-4BB9-FE34D2C30A5F}"/>
              </a:ext>
            </a:extLst>
          </p:cNvPr>
          <p:cNvSpPr txBox="1"/>
          <p:nvPr/>
        </p:nvSpPr>
        <p:spPr>
          <a:xfrm>
            <a:off x="838200" y="6517471"/>
            <a:ext cx="10700657" cy="246221"/>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Franklin Gothic Book" panose="020B0503020102020204" pitchFamily="34" charset="0"/>
              </a:rPr>
              <a:t>(*) El resto de inscripciones se tramitarán según criterio general de tramitación de facturas</a:t>
            </a: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209777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2F6C097-855E-4B8B-928B-145D1BCC1178}"/>
              </a:ext>
            </a:extLst>
          </p:cNvPr>
          <p:cNvSpPr txBox="1"/>
          <p:nvPr/>
        </p:nvSpPr>
        <p:spPr>
          <a:xfrm>
            <a:off x="1002784" y="874454"/>
            <a:ext cx="10582507" cy="5539978"/>
          </a:xfrm>
          <a:prstGeom prst="rect">
            <a:avLst/>
          </a:prstGeom>
          <a:noFill/>
        </p:spPr>
        <p:txBody>
          <a:bodyPr wrap="square" rtlCol="0">
            <a:spAutoFit/>
          </a:bodyPr>
          <a:lstStyle/>
          <a:p>
            <a:pPr algn="ctr"/>
            <a:r>
              <a:rPr lang="es-ES" sz="3600" b="1" dirty="0">
                <a:latin typeface="Franklin Gothic Book" panose="020B0503020102020204" pitchFamily="34" charset="0"/>
              </a:rPr>
              <a:t>ES IMPORTANTE:</a:t>
            </a:r>
          </a:p>
          <a:p>
            <a:pPr algn="ctr"/>
            <a:endParaRPr lang="es-ES" sz="3600" b="1" dirty="0">
              <a:latin typeface="Franklin Gothic Book" panose="020B0503020102020204" pitchFamily="34" charset="0"/>
            </a:endParaRPr>
          </a:p>
          <a:p>
            <a:pPr marL="285750" indent="-285750" algn="just">
              <a:buFont typeface="Arial" panose="020B0604020202020204" pitchFamily="34" charset="0"/>
              <a:buChar char="•"/>
            </a:pPr>
            <a:r>
              <a:rPr lang="es-ES" sz="2400" dirty="0">
                <a:latin typeface="Franklin Gothic Book" panose="020B0503020102020204" pitchFamily="34" charset="0"/>
              </a:rPr>
              <a:t>Resolver dudas antes de enviar la documentación.</a:t>
            </a:r>
          </a:p>
          <a:p>
            <a:pPr marL="285750" indent="-285750" algn="just">
              <a:buFont typeface="Arial" panose="020B0604020202020204" pitchFamily="34" charset="0"/>
              <a:buChar char="•"/>
            </a:pPr>
            <a:r>
              <a:rPr lang="es-ES" sz="2400" dirty="0">
                <a:latin typeface="Franklin Gothic Book" panose="020B0503020102020204" pitchFamily="34" charset="0"/>
              </a:rPr>
              <a:t>CONTACTOS: </a:t>
            </a:r>
          </a:p>
          <a:p>
            <a:pPr marL="742950" lvl="1" indent="-285750" algn="just">
              <a:buFont typeface="Arial" panose="020B0604020202020204" pitchFamily="34" charset="0"/>
              <a:buChar char="•"/>
            </a:pPr>
            <a:r>
              <a:rPr lang="es-ES" sz="2400" dirty="0">
                <a:latin typeface="Franklin Gothic Book" panose="020B0503020102020204" pitchFamily="34" charset="0"/>
                <a:hlinkClick r:id="rId2"/>
              </a:rPr>
              <a:t>comisionesdeservicio.investigacion@uva.es</a:t>
            </a:r>
            <a:endParaRPr lang="es-ES" sz="2400" dirty="0">
              <a:latin typeface="Franklin Gothic Book" panose="020B0503020102020204" pitchFamily="34" charset="0"/>
            </a:endParaRPr>
          </a:p>
          <a:p>
            <a:pPr marL="742950" lvl="1" indent="-285750" algn="just">
              <a:buFont typeface="Arial" panose="020B0604020202020204" pitchFamily="34" charset="0"/>
              <a:buChar char="•"/>
            </a:pPr>
            <a:r>
              <a:rPr lang="es-ES" sz="2400" dirty="0">
                <a:latin typeface="Franklin Gothic Book" panose="020B0503020102020204" pitchFamily="34" charset="0"/>
                <a:hlinkClick r:id="rId3"/>
              </a:rPr>
              <a:t>seccion.dietas@uva.es</a:t>
            </a:r>
            <a:endParaRPr lang="es-ES" sz="2400" dirty="0">
              <a:latin typeface="Franklin Gothic Book" panose="020B0503020102020204" pitchFamily="34" charset="0"/>
            </a:endParaRPr>
          </a:p>
          <a:p>
            <a:pPr marL="742950" lvl="1" indent="-285750" algn="just">
              <a:buFont typeface="Arial" panose="020B0604020202020204" pitchFamily="34" charset="0"/>
              <a:buChar char="•"/>
            </a:pPr>
            <a:endParaRPr lang="es-ES" sz="2400" dirty="0">
              <a:latin typeface="Franklin Gothic Book" panose="020B0503020102020204" pitchFamily="34" charset="0"/>
            </a:endParaRPr>
          </a:p>
          <a:p>
            <a:pPr marL="285750" indent="-285750" algn="just">
              <a:buFont typeface="Arial" panose="020B0604020202020204" pitchFamily="34" charset="0"/>
              <a:buChar char="•"/>
            </a:pPr>
            <a:r>
              <a:rPr lang="es-ES" sz="2400" dirty="0">
                <a:latin typeface="Franklin Gothic Book" panose="020B0503020102020204" pitchFamily="34" charset="0"/>
              </a:rPr>
              <a:t>Enviar el expediente completo en un solo envío.</a:t>
            </a:r>
          </a:p>
          <a:p>
            <a:pPr algn="just"/>
            <a:endParaRPr lang="es-ES" sz="2400" dirty="0">
              <a:latin typeface="Franklin Gothic Book" panose="020B0503020102020204" pitchFamily="34" charset="0"/>
            </a:endParaRPr>
          </a:p>
          <a:p>
            <a:pPr marL="285750" indent="-285750" algn="just">
              <a:buFont typeface="Arial" panose="020B0604020202020204" pitchFamily="34" charset="0"/>
              <a:buChar char="•"/>
            </a:pPr>
            <a:r>
              <a:rPr lang="es-ES" sz="2400" dirty="0">
                <a:latin typeface="Franklin Gothic Book" panose="020B0503020102020204" pitchFamily="34" charset="0"/>
              </a:rPr>
              <a:t>Tener en cuenta que no se trata de un procedimiento electrónico, por lo que necesitamos la documentación en papel; y no se admiten como originales los documentos escaneados. La documentación tiene que cumplir la normativa actual y tenemos que tener todo en orden para las auditorias.</a:t>
            </a:r>
          </a:p>
          <a:p>
            <a:endParaRPr lang="es-ES" dirty="0"/>
          </a:p>
        </p:txBody>
      </p:sp>
    </p:spTree>
    <p:extLst>
      <p:ext uri="{BB962C8B-B14F-4D97-AF65-F5344CB8AC3E}">
        <p14:creationId xmlns:p14="http://schemas.microsoft.com/office/powerpoint/2010/main" val="2011388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FFD08A1-060F-9D77-27FD-C033BE551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23227"/>
            <a:ext cx="7620000" cy="5384800"/>
          </a:xfrm>
          <a:prstGeom prst="rect">
            <a:avLst/>
          </a:prstGeom>
        </p:spPr>
      </p:pic>
    </p:spTree>
    <p:extLst>
      <p:ext uri="{BB962C8B-B14F-4D97-AF65-F5344CB8AC3E}">
        <p14:creationId xmlns:p14="http://schemas.microsoft.com/office/powerpoint/2010/main" val="151857131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8C0CE-74D0-3442-DCC8-B6E2BA19AD10}"/>
              </a:ext>
            </a:extLst>
          </p:cNvPr>
          <p:cNvSpPr>
            <a:spLocks noGrp="1"/>
          </p:cNvSpPr>
          <p:nvPr>
            <p:ph type="ctrTitle"/>
          </p:nvPr>
        </p:nvSpPr>
        <p:spPr>
          <a:xfrm>
            <a:off x="1116531" y="1122363"/>
            <a:ext cx="9885145" cy="901170"/>
          </a:xfrm>
          <a:ln>
            <a:solidFill>
              <a:schemeClr val="accent5">
                <a:lumMod val="40000"/>
                <a:lumOff val="60000"/>
              </a:schemeClr>
            </a:solidFill>
          </a:ln>
        </p:spPr>
        <p:txBody>
          <a:bodyPr>
            <a:normAutofit/>
          </a:bodyPr>
          <a:lstStyle/>
          <a:p>
            <a:pPr algn="ctr"/>
            <a:r>
              <a:rPr lang="es-ES" sz="3600" b="1" dirty="0">
                <a:latin typeface="Franklin Gothic Book" panose="020B0503020102020204" pitchFamily="34" charset="0"/>
              </a:rPr>
              <a:t>OBJETIVO:</a:t>
            </a:r>
          </a:p>
        </p:txBody>
      </p:sp>
      <p:sp>
        <p:nvSpPr>
          <p:cNvPr id="3" name="Subtítulo 2">
            <a:extLst>
              <a:ext uri="{FF2B5EF4-FFF2-40B4-BE49-F238E27FC236}">
                <a16:creationId xmlns:a16="http://schemas.microsoft.com/office/drawing/2014/main" id="{38A7A4CF-8AAC-D8F8-DE84-C7E8B43AB78F}"/>
              </a:ext>
            </a:extLst>
          </p:cNvPr>
          <p:cNvSpPr>
            <a:spLocks noGrp="1"/>
          </p:cNvSpPr>
          <p:nvPr>
            <p:ph type="subTitle" idx="1"/>
          </p:nvPr>
        </p:nvSpPr>
        <p:spPr>
          <a:xfrm>
            <a:off x="975360" y="2464246"/>
            <a:ext cx="10241280" cy="3464916"/>
          </a:xfrm>
        </p:spPr>
        <p:txBody>
          <a:bodyPr>
            <a:normAutofit fontScale="92500"/>
          </a:bodyPr>
          <a:lstStyle/>
          <a:p>
            <a:pPr marL="342900" indent="-342900" algn="l">
              <a:buFontTx/>
              <a:buChar char="-"/>
            </a:pPr>
            <a:r>
              <a:rPr lang="es-ES" sz="2200" dirty="0">
                <a:latin typeface="Franklin Gothic Book" panose="020B0503020102020204" pitchFamily="34" charset="0"/>
              </a:rPr>
              <a:t>Facilitar y mejorar el trabajo de todos, vuestro como tramitadores de la documentación y nuestro como tramitadores del pago, evitando todos los errores posibles.</a:t>
            </a:r>
          </a:p>
          <a:p>
            <a:pPr algn="l"/>
            <a:endParaRPr lang="es-ES" sz="2200" dirty="0">
              <a:latin typeface="Franklin Gothic Book" panose="020B0503020102020204" pitchFamily="34" charset="0"/>
            </a:endParaRPr>
          </a:p>
          <a:p>
            <a:pPr marL="342900" indent="-342900" algn="l">
              <a:buFontTx/>
              <a:buChar char="-"/>
            </a:pPr>
            <a:r>
              <a:rPr lang="es-ES" sz="2200" dirty="0">
                <a:latin typeface="Franklin Gothic Book" panose="020B0503020102020204" pitchFamily="34" charset="0"/>
              </a:rPr>
              <a:t>Aclarar conceptos básicos.</a:t>
            </a:r>
          </a:p>
          <a:p>
            <a:pPr algn="l"/>
            <a:endParaRPr lang="es-ES" sz="2200" dirty="0">
              <a:latin typeface="Franklin Gothic Book" panose="020B0503020102020204" pitchFamily="34" charset="0"/>
            </a:endParaRPr>
          </a:p>
          <a:p>
            <a:pPr marL="342900" indent="-342900">
              <a:buFontTx/>
              <a:buChar char="-"/>
            </a:pPr>
            <a:r>
              <a:rPr lang="es-ES" sz="2200" dirty="0">
                <a:latin typeface="Franklin Gothic Book" panose="020B0503020102020204" pitchFamily="34" charset="0"/>
              </a:rPr>
              <a:t>Conocer las consecuencias de una gestión parcial o incorrecta.</a:t>
            </a:r>
          </a:p>
          <a:p>
            <a:pPr marL="342900" indent="-342900">
              <a:buFontTx/>
              <a:buChar char="-"/>
            </a:pPr>
            <a:endParaRPr lang="es-ES" sz="2200" dirty="0">
              <a:latin typeface="Franklin Gothic Book" panose="020B0503020102020204" pitchFamily="34" charset="0"/>
            </a:endParaRPr>
          </a:p>
          <a:p>
            <a:pPr marL="342900" indent="-342900" algn="l">
              <a:buFontTx/>
              <a:buChar char="-"/>
            </a:pPr>
            <a:r>
              <a:rPr lang="es-ES" sz="2200" dirty="0">
                <a:latin typeface="Franklin Gothic Book" panose="020B0503020102020204" pitchFamily="34" charset="0"/>
              </a:rPr>
              <a:t>Resolver dudas.</a:t>
            </a:r>
          </a:p>
          <a:p>
            <a:pPr marL="342900" indent="-342900" algn="l">
              <a:buFontTx/>
              <a:buChar char="-"/>
            </a:pPr>
            <a:endParaRPr lang="es-ES" sz="2000" dirty="0">
              <a:latin typeface="Franklin Gothic Book" panose="020B0503020102020204" pitchFamily="34" charset="0"/>
            </a:endParaRPr>
          </a:p>
        </p:txBody>
      </p:sp>
    </p:spTree>
    <p:extLst>
      <p:ext uri="{BB962C8B-B14F-4D97-AF65-F5344CB8AC3E}">
        <p14:creationId xmlns:p14="http://schemas.microsoft.com/office/powerpoint/2010/main" val="50443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B93CA-67FD-F03B-76A0-EFB4B75EECAD}"/>
              </a:ext>
            </a:extLst>
          </p:cNvPr>
          <p:cNvSpPr>
            <a:spLocks noGrp="1"/>
          </p:cNvSpPr>
          <p:nvPr>
            <p:ph type="title"/>
          </p:nvPr>
        </p:nvSpPr>
        <p:spPr>
          <a:xfrm>
            <a:off x="1164658" y="372534"/>
            <a:ext cx="9490508" cy="1202266"/>
          </a:xfrm>
          <a:ln>
            <a:solidFill>
              <a:schemeClr val="accent5">
                <a:lumMod val="40000"/>
                <a:lumOff val="60000"/>
              </a:schemeClr>
            </a:solidFill>
          </a:ln>
        </p:spPr>
        <p:txBody>
          <a:bodyPr>
            <a:normAutofit/>
          </a:bodyPr>
          <a:lstStyle/>
          <a:p>
            <a:pPr algn="ctr"/>
            <a:r>
              <a:rPr lang="es-ES" sz="3600" b="1" dirty="0">
                <a:solidFill>
                  <a:srgbClr val="0070C0"/>
                </a:solidFill>
                <a:latin typeface="Franklin Gothic Book" panose="020B0503020102020204" pitchFamily="34" charset="0"/>
              </a:rPr>
              <a:t>Problemas actuales detectados en la gestión del día a día:</a:t>
            </a:r>
          </a:p>
        </p:txBody>
      </p:sp>
      <p:sp>
        <p:nvSpPr>
          <p:cNvPr id="3" name="Marcador de texto 2">
            <a:extLst>
              <a:ext uri="{FF2B5EF4-FFF2-40B4-BE49-F238E27FC236}">
                <a16:creationId xmlns:a16="http://schemas.microsoft.com/office/drawing/2014/main" id="{7618F52B-694D-C63A-4968-33D1BBDFFFEB}"/>
              </a:ext>
            </a:extLst>
          </p:cNvPr>
          <p:cNvSpPr>
            <a:spLocks noGrp="1"/>
          </p:cNvSpPr>
          <p:nvPr>
            <p:ph type="body" idx="1"/>
          </p:nvPr>
        </p:nvSpPr>
        <p:spPr>
          <a:xfrm>
            <a:off x="1039528" y="1634067"/>
            <a:ext cx="9846645" cy="5223933"/>
          </a:xfrm>
        </p:spPr>
        <p:txBody>
          <a:bodyPr>
            <a:normAutofit fontScale="40000" lnSpcReduction="20000"/>
          </a:bodyPr>
          <a:lstStyle/>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Mucho movimiento de personal y problemas por falta de comunicación y transferencia de conocimiento entre compañeros.</a:t>
            </a:r>
          </a:p>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Se generan demasiados errores en la tramitación y esto provoca devoluciones de la documentación que llega a las unidades gestoras, con el consiguiente retraso en el pago que puede conducir a tener problemas con entidades externas como la Agencia Tributaria.</a:t>
            </a:r>
          </a:p>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Incumplimiento de los plazos fijados por las Normas de ejecución presupuestaria de la UVa.</a:t>
            </a:r>
          </a:p>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Cumplimentación de impresos utilizando una plantilla anterior y no actualizando los datos (</a:t>
            </a:r>
            <a:r>
              <a:rPr lang="es-ES" sz="4500" dirty="0" err="1">
                <a:latin typeface="Franklin Gothic Book" panose="020B0503020102020204" pitchFamily="34" charset="0"/>
                <a:ea typeface="Calibri" panose="020F0502020204030204" pitchFamily="34" charset="0"/>
                <a:cs typeface="Calibri" panose="020F0502020204030204" pitchFamily="34" charset="0"/>
              </a:rPr>
              <a:t>ej</a:t>
            </a:r>
            <a:r>
              <a:rPr lang="es-ES" sz="4500" dirty="0">
                <a:latin typeface="Franklin Gothic Book" panose="020B0503020102020204" pitchFamily="34" charset="0"/>
                <a:ea typeface="Calibri" panose="020F0502020204030204" pitchFamily="34" charset="0"/>
                <a:cs typeface="Calibri" panose="020F0502020204030204" pitchFamily="34" charset="0"/>
              </a:rPr>
              <a:t>: ejercicio y datos bancarios…)</a:t>
            </a:r>
          </a:p>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Necesidad de conocer las consecuencias de una mala gestión. Es responsabilidad de cada uno de nosotros que esto no ocurra.</a:t>
            </a:r>
          </a:p>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No es un trámite fácil y tiene gran importancia cumplimentar y tramitar correctamente los impresos que van a condicionar el pago.</a:t>
            </a:r>
          </a:p>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El PTGAS es responsable de apoyar al PDI en esta tarea y de supervisar la documentación que se remite a las unidades gestoras para que sea tramitada en tiempo y forma.</a:t>
            </a:r>
          </a:p>
          <a:p>
            <a:pPr marL="285750" indent="-285750" algn="just">
              <a:buFontTx/>
              <a:buChar char="-"/>
            </a:pPr>
            <a:r>
              <a:rPr lang="es-ES" sz="4500" dirty="0">
                <a:latin typeface="Franklin Gothic Book" panose="020B0503020102020204" pitchFamily="34" charset="0"/>
                <a:ea typeface="Calibri" panose="020F0502020204030204" pitchFamily="34" charset="0"/>
                <a:cs typeface="Calibri" panose="020F0502020204030204" pitchFamily="34" charset="0"/>
              </a:rPr>
              <a:t>Todo esto nos conduce a la necesidad de una formación básica para mejorar.</a:t>
            </a:r>
          </a:p>
          <a:p>
            <a:pPr marL="285750" indent="-285750" algn="just">
              <a:buFontTx/>
              <a:buChar char="-"/>
            </a:pPr>
            <a:endParaRPr lang="es-ES" sz="4500" b="1" dirty="0">
              <a:latin typeface="Franklin Gothic Book" panose="020B0503020102020204" pitchFamily="34" charset="0"/>
            </a:endParaRPr>
          </a:p>
          <a:p>
            <a:pPr marL="285750" indent="-285750" algn="just">
              <a:buFontTx/>
              <a:buChar char="-"/>
            </a:pPr>
            <a:endParaRPr lang="es-ES" sz="4500" b="1" dirty="0">
              <a:latin typeface="Franklin Gothic Book" panose="020B0503020102020204" pitchFamily="34" charset="0"/>
            </a:endParaRPr>
          </a:p>
          <a:p>
            <a:endParaRPr lang="es-ES" b="1" dirty="0"/>
          </a:p>
        </p:txBody>
      </p:sp>
    </p:spTree>
    <p:extLst>
      <p:ext uri="{BB962C8B-B14F-4D97-AF65-F5344CB8AC3E}">
        <p14:creationId xmlns:p14="http://schemas.microsoft.com/office/powerpoint/2010/main" val="326858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FAF9A-E61E-B4AD-6587-07620F9AC81B}"/>
              </a:ext>
            </a:extLst>
          </p:cNvPr>
          <p:cNvSpPr>
            <a:spLocks noGrp="1"/>
          </p:cNvSpPr>
          <p:nvPr>
            <p:ph type="title"/>
          </p:nvPr>
        </p:nvSpPr>
        <p:spPr>
          <a:xfrm>
            <a:off x="889001" y="624110"/>
            <a:ext cx="10615612" cy="832157"/>
          </a:xfrm>
          <a:ln>
            <a:solidFill>
              <a:schemeClr val="accent6">
                <a:lumMod val="40000"/>
                <a:lumOff val="60000"/>
              </a:schemeClr>
            </a:solidFill>
          </a:ln>
        </p:spPr>
        <p:txBody>
          <a:bodyPr/>
          <a:lstStyle/>
          <a:p>
            <a:pPr algn="ctr"/>
            <a:r>
              <a:rPr lang="es-ES" b="1" dirty="0">
                <a:latin typeface="Franklin Gothic Book" panose="020B0503020102020204" pitchFamily="34" charset="0"/>
              </a:rPr>
              <a:t>PROGRAMA</a:t>
            </a:r>
            <a:endParaRPr lang="es-ES" b="1" dirty="0"/>
          </a:p>
        </p:txBody>
      </p:sp>
      <p:sp>
        <p:nvSpPr>
          <p:cNvPr id="3" name="Marcador de contenido 2">
            <a:extLst>
              <a:ext uri="{FF2B5EF4-FFF2-40B4-BE49-F238E27FC236}">
                <a16:creationId xmlns:a16="http://schemas.microsoft.com/office/drawing/2014/main" id="{D228FC20-5A63-74B8-9C33-1D405EE79FFC}"/>
              </a:ext>
            </a:extLst>
          </p:cNvPr>
          <p:cNvSpPr>
            <a:spLocks noGrp="1"/>
          </p:cNvSpPr>
          <p:nvPr>
            <p:ph idx="1"/>
          </p:nvPr>
        </p:nvSpPr>
        <p:spPr>
          <a:xfrm>
            <a:off x="889000" y="2133600"/>
            <a:ext cx="10615612" cy="3777622"/>
          </a:xfrm>
        </p:spPr>
        <p:txBody>
          <a:bodyPr/>
          <a:lstStyle/>
          <a:p>
            <a:r>
              <a:rPr lang="es-ES" dirty="0"/>
              <a:t>Normativa Reguladora.</a:t>
            </a:r>
          </a:p>
          <a:p>
            <a:endParaRPr lang="es-ES" dirty="0"/>
          </a:p>
          <a:p>
            <a:r>
              <a:rPr lang="es-ES" dirty="0"/>
              <a:t>Conceptos básicos.</a:t>
            </a:r>
          </a:p>
          <a:p>
            <a:endParaRPr lang="es-ES" dirty="0"/>
          </a:p>
          <a:p>
            <a:r>
              <a:rPr lang="es-ES" dirty="0"/>
              <a:t>Cumplimentación de impresos:</a:t>
            </a:r>
          </a:p>
          <a:p>
            <a:pPr lvl="1"/>
            <a:r>
              <a:rPr lang="es-ES" dirty="0"/>
              <a:t>Comisión de Servicio: solicitud y cuenta justificativa.</a:t>
            </a:r>
          </a:p>
          <a:p>
            <a:pPr lvl="1"/>
            <a:r>
              <a:rPr lang="es-ES" dirty="0"/>
              <a:t>Indemnizaciones de gastos por desplazamiento y estancia de régimen especial (“Gastos de viaje”).</a:t>
            </a:r>
          </a:p>
          <a:p>
            <a:pPr lvl="1"/>
            <a:r>
              <a:rPr lang="es-ES" dirty="0"/>
              <a:t>Excepcionalidades.</a:t>
            </a:r>
          </a:p>
        </p:txBody>
      </p:sp>
    </p:spTree>
    <p:extLst>
      <p:ext uri="{BB962C8B-B14F-4D97-AF65-F5344CB8AC3E}">
        <p14:creationId xmlns:p14="http://schemas.microsoft.com/office/powerpoint/2010/main" val="257287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679DE263-30B3-A79B-2532-A56327E550C2}"/>
              </a:ext>
            </a:extLst>
          </p:cNvPr>
          <p:cNvSpPr txBox="1"/>
          <p:nvPr/>
        </p:nvSpPr>
        <p:spPr>
          <a:xfrm>
            <a:off x="1185335" y="404262"/>
            <a:ext cx="10143599" cy="1077218"/>
          </a:xfrm>
          <a:prstGeom prst="rect">
            <a:avLst/>
          </a:prstGeom>
          <a:noFill/>
          <a:ln>
            <a:solidFill>
              <a:schemeClr val="accent5">
                <a:lumMod val="40000"/>
                <a:lumOff val="60000"/>
              </a:schemeClr>
            </a:solidFill>
          </a:ln>
        </p:spPr>
        <p:txBody>
          <a:bodyPr wrap="square" rtlCol="0">
            <a:spAutoFit/>
          </a:bodyPr>
          <a:lstStyle/>
          <a:p>
            <a:r>
              <a:rPr lang="es-ES" sz="3200" b="1" dirty="0">
                <a:solidFill>
                  <a:srgbClr val="0070C0"/>
                </a:solidFill>
                <a:latin typeface="Franklin Gothic Book" panose="020B0503020102020204" pitchFamily="34" charset="0"/>
              </a:rPr>
              <a:t>MARCO JURÍDICO DE LAS INDEMNIZACIONES POR RAZÓN DEL SERVICIO EN LA UNIVERSIDAD DE VALLADOLID:</a:t>
            </a:r>
          </a:p>
        </p:txBody>
      </p:sp>
      <p:sp>
        <p:nvSpPr>
          <p:cNvPr id="12" name="CuadroTexto 11">
            <a:extLst>
              <a:ext uri="{FF2B5EF4-FFF2-40B4-BE49-F238E27FC236}">
                <a16:creationId xmlns:a16="http://schemas.microsoft.com/office/drawing/2014/main" id="{44188F94-B77B-5FC1-934C-0328DE10876F}"/>
              </a:ext>
            </a:extLst>
          </p:cNvPr>
          <p:cNvSpPr txBox="1"/>
          <p:nvPr/>
        </p:nvSpPr>
        <p:spPr>
          <a:xfrm>
            <a:off x="668868" y="2002055"/>
            <a:ext cx="11025827" cy="861774"/>
          </a:xfrm>
          <a:prstGeom prst="rect">
            <a:avLst/>
          </a:prstGeom>
          <a:solidFill>
            <a:schemeClr val="accent2">
              <a:lumMod val="40000"/>
              <a:lumOff val="60000"/>
            </a:schemeClr>
          </a:solidFill>
        </p:spPr>
        <p:txBody>
          <a:bodyPr wrap="square" rtlCol="0">
            <a:spAutoFit/>
          </a:bodyPr>
          <a:lstStyle/>
          <a:p>
            <a:r>
              <a:rPr lang="es-ES" b="1" dirty="0">
                <a:latin typeface="Franklin Gothic Book" panose="020B0503020102020204" pitchFamily="34" charset="0"/>
              </a:rPr>
              <a:t>Normas de ejecución presupuestaria de los Presupuestos de la Universidad de Valladolid para 2025:</a:t>
            </a:r>
          </a:p>
          <a:p>
            <a:pPr lvl="1" algn="ctr"/>
            <a:r>
              <a:rPr lang="es-ES" sz="1600" b="1" dirty="0">
                <a:latin typeface="Franklin Gothic Book" panose="020B0503020102020204" pitchFamily="34" charset="0"/>
              </a:rPr>
              <a:t>CAPÍTULO III. INDEMNIZACIONES POR RAZÓN DEL SERVICIO:</a:t>
            </a:r>
          </a:p>
          <a:p>
            <a:pPr lvl="1" algn="ctr"/>
            <a:r>
              <a:rPr lang="es-ES" sz="1600" dirty="0">
                <a:latin typeface="Franklin Gothic Book" panose="020B0503020102020204" pitchFamily="34" charset="0"/>
              </a:rPr>
              <a:t>Artículos 54 – 61. Apenas 9 páginas en las que encontraremos las bases de este proceso. Lectura obligada.</a:t>
            </a:r>
            <a:endParaRPr lang="es-ES" sz="1400" dirty="0">
              <a:highlight>
                <a:srgbClr val="FFFF00"/>
              </a:highlight>
              <a:latin typeface="Franklin Gothic Book" panose="020B0503020102020204" pitchFamily="34" charset="0"/>
            </a:endParaRPr>
          </a:p>
        </p:txBody>
      </p:sp>
      <p:sp>
        <p:nvSpPr>
          <p:cNvPr id="25" name="CuadroTexto 24">
            <a:extLst>
              <a:ext uri="{FF2B5EF4-FFF2-40B4-BE49-F238E27FC236}">
                <a16:creationId xmlns:a16="http://schemas.microsoft.com/office/drawing/2014/main" id="{BB6E7CFF-5825-B995-9686-272026377FF3}"/>
              </a:ext>
            </a:extLst>
          </p:cNvPr>
          <p:cNvSpPr txBox="1"/>
          <p:nvPr/>
        </p:nvSpPr>
        <p:spPr>
          <a:xfrm>
            <a:off x="668868" y="2825948"/>
            <a:ext cx="11141330" cy="5019964"/>
          </a:xfrm>
          <a:prstGeom prst="rect">
            <a:avLst/>
          </a:prstGeom>
          <a:noFill/>
        </p:spPr>
        <p:txBody>
          <a:bodyPr wrap="square" rtlCol="0">
            <a:spAutoFit/>
          </a:bodyPr>
          <a:lstStyle/>
          <a:p>
            <a:pPr>
              <a:lnSpc>
                <a:spcPct val="107000"/>
              </a:lnSpc>
              <a:spcAft>
                <a:spcPts val="800"/>
              </a:spcAft>
            </a:pPr>
            <a:endParaRPr lang="es-E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b="1" dirty="0">
                <a:solidFill>
                  <a:srgbClr val="FF0000"/>
                </a:solidFill>
                <a:effectLst/>
                <a:latin typeface="Franklin Gothic Book" panose="020B0503020102020204" pitchFamily="34" charset="0"/>
                <a:ea typeface="Calibri" panose="020F0502020204030204" pitchFamily="34" charset="0"/>
                <a:cs typeface="Times New Roman" panose="02020603050405020304" pitchFamily="18" charset="0"/>
              </a:rPr>
              <a:t>Artículo 54. Principios generales.</a:t>
            </a:r>
            <a:endParaRPr lang="es-ES"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La presente normativa, con la consideración a todos los efectos de normativa interna de Indemnizaciones por razón del servicio de la Universidad de Valladolid, tiene por objeto regular las </a:t>
            </a:r>
            <a:r>
              <a:rPr lang="es-ES" b="1" dirty="0">
                <a:effectLst/>
                <a:latin typeface="Franklin Gothic Book" panose="020B0503020102020204" pitchFamily="34" charset="0"/>
                <a:ea typeface="Calibri" panose="020F0502020204030204" pitchFamily="34" charset="0"/>
                <a:cs typeface="Times New Roman" panose="02020603050405020304" pitchFamily="18" charset="0"/>
              </a:rPr>
              <a:t>indemnizaciones a abonar por la Universidad de Valladolid como consecuencia de los gastos derivados de desplazamientos, asistencias y estancias realizados por sus miembros y demás personal incluido en el ámbito subjetivo de aplicación de esta normativa, así como por las personas que se desplacen a la Universidad de Valladolid para la realización de actividades académicas o de gestión fuera de su lugar habitual de trabajo.</a:t>
            </a:r>
          </a:p>
          <a:p>
            <a:pPr marL="228600" lvl="0" indent="-228600" algn="just">
              <a:lnSpc>
                <a:spcPct val="107000"/>
              </a:lnSpc>
              <a:buFont typeface="+mj-lt"/>
              <a:buAutoNum type="arabicPeriod"/>
            </a:pPr>
            <a:endParaRPr lang="es-ES"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El régimen de indemnizaciones por razón del servicio del personal de la Universidad de Valladolid será el regulado en el presente capítulo y con carácter supletorio, en todo lo no previsto en el mismo, por lo dispuesto en el </a:t>
            </a:r>
            <a:r>
              <a:rPr lang="es-ES" b="1" dirty="0">
                <a:effectLst/>
                <a:latin typeface="Franklin Gothic Book" panose="020B0503020102020204" pitchFamily="34" charset="0"/>
                <a:ea typeface="Calibri" panose="020F0502020204030204" pitchFamily="34" charset="0"/>
                <a:cs typeface="Times New Roman" panose="02020603050405020304" pitchFamily="18" charset="0"/>
              </a:rPr>
              <a:t>Real Decreto 462/2002, de 24 de mayo, sobre indemnizaciones por razón del servicio </a:t>
            </a:r>
            <a:r>
              <a:rPr lang="es-ES" dirty="0">
                <a:effectLst/>
                <a:latin typeface="Franklin Gothic Book" panose="020B0503020102020204" pitchFamily="34" charset="0"/>
                <a:ea typeface="Calibri" panose="020F0502020204030204" pitchFamily="34" charset="0"/>
                <a:cs typeface="Times New Roman" panose="02020603050405020304" pitchFamily="18" charset="0"/>
              </a:rPr>
              <a:t>o normativa que le sustituya.</a:t>
            </a:r>
          </a:p>
          <a:p>
            <a:pPr marL="342900" indent="-342900" algn="just">
              <a:lnSpc>
                <a:spcPct val="107000"/>
              </a:lnSpc>
              <a:buFont typeface="+mj-lt"/>
              <a:buAutoNum type="arabicPeriod"/>
            </a:pPr>
            <a:endParaRPr lang="es-ES"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457200">
              <a:lnSpc>
                <a:spcPct val="107000"/>
              </a:lnSpc>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24445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F3F40-79E5-9CB9-64AD-155EAE9E5B39}"/>
              </a:ext>
            </a:extLst>
          </p:cNvPr>
          <p:cNvSpPr>
            <a:spLocks noGrp="1"/>
          </p:cNvSpPr>
          <p:nvPr>
            <p:ph type="title"/>
          </p:nvPr>
        </p:nvSpPr>
        <p:spPr>
          <a:xfrm>
            <a:off x="687388" y="624110"/>
            <a:ext cx="10817225" cy="1280890"/>
          </a:xfrm>
          <a:ln>
            <a:solidFill>
              <a:schemeClr val="accent5">
                <a:lumMod val="40000"/>
                <a:lumOff val="60000"/>
              </a:schemeClr>
            </a:solidFill>
          </a:ln>
        </p:spPr>
        <p:txBody>
          <a:bodyPr>
            <a:noAutofit/>
          </a:bodyPr>
          <a:lstStyle/>
          <a:p>
            <a:r>
              <a:rPr lang="es-ES" sz="3200" b="1" dirty="0">
                <a:solidFill>
                  <a:srgbClr val="0070C0"/>
                </a:solidFill>
                <a:latin typeface="Franklin Gothic Book" panose="020B0503020102020204" pitchFamily="34" charset="0"/>
              </a:rPr>
              <a:t>MARCO JURÍDICO DE LAS INDEMNIZACIONES POR RAZÓN DEL SERVICIO EN LA UNIVERSIDAD DE VALLADOLID:</a:t>
            </a:r>
            <a:br>
              <a:rPr lang="es-ES" sz="3200" b="1" dirty="0">
                <a:solidFill>
                  <a:srgbClr val="0070C0"/>
                </a:solidFill>
                <a:latin typeface="Franklin Gothic Book" panose="020B0503020102020204" pitchFamily="34" charset="0"/>
              </a:rPr>
            </a:br>
            <a:endParaRPr lang="es-ES" sz="3200" dirty="0">
              <a:latin typeface="Franklin Gothic Book" panose="020B0503020102020204" pitchFamily="34" charset="0"/>
            </a:endParaRPr>
          </a:p>
        </p:txBody>
      </p:sp>
      <p:sp>
        <p:nvSpPr>
          <p:cNvPr id="3" name="Marcador de contenido 2">
            <a:extLst>
              <a:ext uri="{FF2B5EF4-FFF2-40B4-BE49-F238E27FC236}">
                <a16:creationId xmlns:a16="http://schemas.microsoft.com/office/drawing/2014/main" id="{DFEA11A4-CA6E-C3C5-BA7C-EC9D5A6CF247}"/>
              </a:ext>
            </a:extLst>
          </p:cNvPr>
          <p:cNvSpPr>
            <a:spLocks noGrp="1"/>
          </p:cNvSpPr>
          <p:nvPr>
            <p:ph idx="1"/>
          </p:nvPr>
        </p:nvSpPr>
        <p:spPr>
          <a:xfrm>
            <a:off x="687387" y="1905000"/>
            <a:ext cx="10817225" cy="4649804"/>
          </a:xfrm>
        </p:spPr>
        <p:txBody>
          <a:bodyPr>
            <a:normAutofit lnSpcReduction="10000"/>
          </a:bodyPr>
          <a:lstStyle/>
          <a:p>
            <a:pPr marL="0" lvl="0" indent="0" algn="just">
              <a:lnSpc>
                <a:spcPct val="107000"/>
              </a:lnSpc>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ES" dirty="0">
                <a:latin typeface="Franklin Gothic Book" panose="020B0503020102020204" pitchFamily="34" charset="0"/>
                <a:ea typeface="Calibri" panose="020F0502020204030204" pitchFamily="34" charset="0"/>
                <a:cs typeface="Times New Roman" panose="02020603050405020304" pitchFamily="18" charset="0"/>
              </a:rPr>
              <a:t>3.</a:t>
            </a:r>
            <a:r>
              <a:rPr lang="es-ES" dirty="0">
                <a:effectLst/>
                <a:latin typeface="Franklin Gothic Book" panose="020B0503020102020204" pitchFamily="34" charset="0"/>
                <a:ea typeface="Calibri" panose="020F0502020204030204" pitchFamily="34" charset="0"/>
                <a:cs typeface="Times New Roman" panose="02020603050405020304" pitchFamily="18" charset="0"/>
              </a:rPr>
              <a:t> La aplicación de estas normas tendrá a su vez carácter supletorio para aquellas indemnizaciones que se rijan por una regulación o normas específicas recogidas en programas, convocatorias o convenios cuando se obtenga financiación de otras Administraciones Públicas y Entes del Sector Público, cuya aplicación prevalecerá tanto a efectos de importes como de justificación de cantidades.</a:t>
            </a:r>
          </a:p>
          <a:p>
            <a:pPr marL="0" lvl="0" indent="0" algn="just">
              <a:lnSpc>
                <a:spcPct val="107000"/>
              </a:lnSpc>
              <a:buNone/>
            </a:pPr>
            <a:endParaRPr lang="es-E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4. En concordancia con el apartado anterior, las indemnizaciones con cargo a un proyecto de </a:t>
            </a:r>
            <a:r>
              <a:rPr lang="es-ES" sz="1800" b="1" dirty="0">
                <a:effectLst/>
                <a:latin typeface="Franklin Gothic Book" panose="020B0503020102020204" pitchFamily="34" charset="0"/>
                <a:ea typeface="Calibri" panose="020F0502020204030204" pitchFamily="34" charset="0"/>
                <a:cs typeface="Times New Roman" panose="02020603050405020304" pitchFamily="18" charset="0"/>
              </a:rPr>
              <a:t>investigación </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podrán ser satisfechas por el importe de los justificantes aportados, dentro de los límites establecidos en esta normativa, salvo que la entidad financiadora haya previsto que éstos deban ser resarcidos en otra cuantía o por otro procedimiento.</a:t>
            </a:r>
          </a:p>
          <a:p>
            <a:pPr marL="342900" lvl="0" indent="-342900" algn="just">
              <a:lnSpc>
                <a:spcPct val="107000"/>
              </a:lnSpc>
              <a:buFont typeface="+mj-lt"/>
              <a:buAutoNum type="arabicPeriod"/>
            </a:pPr>
            <a:endParaRPr lang="es-E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5. El Servicio de Control Interno, con base en el programa de trabajo contemplado en la disposición adicional segunda, podrá revisar mediante muestreo todos los gastos derivados de las indemnizaciones por razón de servicio.</a:t>
            </a:r>
          </a:p>
          <a:p>
            <a:endParaRPr lang="es-ES" dirty="0"/>
          </a:p>
        </p:txBody>
      </p:sp>
    </p:spTree>
    <p:extLst>
      <p:ext uri="{BB962C8B-B14F-4D97-AF65-F5344CB8AC3E}">
        <p14:creationId xmlns:p14="http://schemas.microsoft.com/office/powerpoint/2010/main" val="37007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EF75C-00AD-C3D0-77F6-BFD1287E8BD2}"/>
              </a:ext>
            </a:extLst>
          </p:cNvPr>
          <p:cNvSpPr>
            <a:spLocks noGrp="1"/>
          </p:cNvSpPr>
          <p:nvPr>
            <p:ph type="title"/>
          </p:nvPr>
        </p:nvSpPr>
        <p:spPr>
          <a:xfrm>
            <a:off x="914400" y="624110"/>
            <a:ext cx="10590211" cy="1280890"/>
          </a:xfrm>
          <a:ln>
            <a:solidFill>
              <a:schemeClr val="accent5">
                <a:lumMod val="40000"/>
                <a:lumOff val="60000"/>
              </a:schemeClr>
            </a:solidFill>
          </a:ln>
        </p:spPr>
        <p:txBody>
          <a:bodyPr>
            <a:noAutofit/>
          </a:bodyPr>
          <a:lstStyle/>
          <a:p>
            <a:r>
              <a:rPr lang="es-ES" sz="3200" b="1" dirty="0">
                <a:solidFill>
                  <a:srgbClr val="0070C0"/>
                </a:solidFill>
                <a:latin typeface="Franklin Gothic Book" panose="020B0503020102020204" pitchFamily="34" charset="0"/>
              </a:rPr>
              <a:t>MARCO JURÍDICO DE LAS INDEMNIZACIONES POR RAZÓN DEL SERVICIO EN LA UNIVERSIDAD DE VALLADOLID:</a:t>
            </a:r>
          </a:p>
        </p:txBody>
      </p:sp>
      <p:sp>
        <p:nvSpPr>
          <p:cNvPr id="3" name="CuadroTexto 2">
            <a:extLst>
              <a:ext uri="{FF2B5EF4-FFF2-40B4-BE49-F238E27FC236}">
                <a16:creationId xmlns:a16="http://schemas.microsoft.com/office/drawing/2014/main" id="{31007429-B7B6-36C8-33FD-B71B4850F2CD}"/>
              </a:ext>
            </a:extLst>
          </p:cNvPr>
          <p:cNvSpPr txBox="1"/>
          <p:nvPr/>
        </p:nvSpPr>
        <p:spPr>
          <a:xfrm>
            <a:off x="770021" y="1905000"/>
            <a:ext cx="10939379" cy="3717684"/>
          </a:xfrm>
          <a:prstGeom prst="rect">
            <a:avLst/>
          </a:prstGeom>
          <a:noFill/>
        </p:spPr>
        <p:txBody>
          <a:bodyPr wrap="square" rtlCol="0">
            <a:spAutoFit/>
          </a:bodyPr>
          <a:lstStyle/>
          <a:p>
            <a:pPr marL="457200" algn="just">
              <a:lnSpc>
                <a:spcPct val="107000"/>
              </a:lnSpc>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es-ES" b="1" dirty="0">
                <a:solidFill>
                  <a:srgbClr val="FF0000"/>
                </a:solidFill>
                <a:effectLst/>
                <a:latin typeface="Franklin Gothic Book" panose="020B0503020102020204" pitchFamily="34" charset="0"/>
                <a:ea typeface="Calibri" panose="020F0502020204030204" pitchFamily="34" charset="0"/>
                <a:cs typeface="Times New Roman" panose="02020603050405020304" pitchFamily="18" charset="0"/>
              </a:rPr>
              <a:t>Artículo 55. Ámbito subjetivo y supuestos de aplicación.</a:t>
            </a:r>
            <a:endParaRPr lang="es-ES"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rabicPeriod"/>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La presente normativa será de aplicación a:</a:t>
            </a:r>
          </a:p>
          <a:p>
            <a:pPr marL="685800" lvl="1" indent="-228600" algn="just">
              <a:lnSpc>
                <a:spcPct val="107000"/>
              </a:lnSpc>
              <a:spcAft>
                <a:spcPts val="800"/>
              </a:spcAft>
              <a:buFont typeface="+mj-lt"/>
              <a:buAutoNum type="alphaLcParenR"/>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El personal de la Universidad de Valladolid, cualquiera que sea la naturaleza jurídica de la relación de empleo o de su nombramiento.</a:t>
            </a:r>
          </a:p>
          <a:p>
            <a:pPr marL="685800" lvl="1" indent="-228600" algn="just">
              <a:lnSpc>
                <a:spcPct val="107000"/>
              </a:lnSpc>
              <a:spcAft>
                <a:spcPts val="800"/>
              </a:spcAft>
              <a:buFont typeface="+mj-lt"/>
              <a:buAutoNum type="alphaLcParenR"/>
            </a:pPr>
            <a:r>
              <a:rPr lang="es-ES" dirty="0">
                <a:latin typeface="Franklin Gothic Book" panose="020B0503020102020204" pitchFamily="34" charset="0"/>
                <a:ea typeface="Calibri" panose="020F0502020204030204" pitchFamily="34" charset="0"/>
                <a:cs typeface="Times New Roman" panose="02020603050405020304" pitchFamily="18" charset="0"/>
              </a:rPr>
              <a:t>Los </a:t>
            </a:r>
            <a:r>
              <a:rPr lang="es-ES" dirty="0">
                <a:effectLst/>
                <a:latin typeface="Franklin Gothic Book" panose="020B0503020102020204" pitchFamily="34" charset="0"/>
                <a:ea typeface="Calibri" panose="020F0502020204030204" pitchFamily="34" charset="0"/>
                <a:cs typeface="Times New Roman" panose="02020603050405020304" pitchFamily="18" charset="0"/>
              </a:rPr>
              <a:t>becarios y becarias y estudiantes que, excepcional y motivadamente, desarrollen una actividad no laboral con derecho a indemnización.</a:t>
            </a:r>
          </a:p>
          <a:p>
            <a:pPr marL="685800" lvl="1" indent="-228600" algn="just">
              <a:lnSpc>
                <a:spcPct val="107000"/>
              </a:lnSpc>
              <a:spcAft>
                <a:spcPts val="800"/>
              </a:spcAft>
              <a:buFont typeface="+mj-lt"/>
              <a:buAutoNum type="alphaLcParenR"/>
            </a:pPr>
            <a:r>
              <a:rPr lang="es-ES" dirty="0">
                <a:effectLst/>
                <a:latin typeface="Franklin Gothic Book" panose="020B0503020102020204" pitchFamily="34" charset="0"/>
                <a:ea typeface="Calibri" panose="020F0502020204030204" pitchFamily="34" charset="0"/>
                <a:cs typeface="Times New Roman" panose="02020603050405020304" pitchFamily="18" charset="0"/>
              </a:rPr>
              <a:t>El personal ajeno a la Universidad de Valladolid que, de forma motivada, desarrolle una actividad con derecho a indemnización dentro del ámbito de una unidad de la Universidad de Valladolid como, entre otras, impartición de conferencias, miembros de Tribunales o Comisiones de valoración, o colaboración en proyectos de investigación.</a:t>
            </a:r>
          </a:p>
        </p:txBody>
      </p:sp>
    </p:spTree>
    <p:extLst>
      <p:ext uri="{BB962C8B-B14F-4D97-AF65-F5344CB8AC3E}">
        <p14:creationId xmlns:p14="http://schemas.microsoft.com/office/powerpoint/2010/main" val="4029647413"/>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0.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1.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2.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3.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4.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5.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6.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7.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8.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19.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2.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20.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21.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22.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3.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4.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5.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6.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7.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8.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9.xml><?xml version="1.0" encoding="utf-8"?>
<a:themeOverride xmlns:a="http://schemas.openxmlformats.org/drawingml/2006/main">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1913</TotalTime>
  <Words>4512</Words>
  <Application>Microsoft Office PowerPoint</Application>
  <PresentationFormat>Panorámica</PresentationFormat>
  <Paragraphs>355</Paragraphs>
  <Slides>39</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6" baseType="lpstr">
      <vt:lpstr>Arial</vt:lpstr>
      <vt:lpstr>Calibri</vt:lpstr>
      <vt:lpstr>Century Gothic</vt:lpstr>
      <vt:lpstr>Franklin Gothic Book</vt:lpstr>
      <vt:lpstr>Wingdings 3</vt:lpstr>
      <vt:lpstr>Espiral</vt:lpstr>
      <vt:lpstr>Acrobat Document</vt:lpstr>
      <vt:lpstr>Presentación de PowerPoint</vt:lpstr>
      <vt:lpstr>FORMACIÓN: INDEMNIZACIONES POR RAZÓN DEL SERVICIO</vt:lpstr>
      <vt:lpstr>CUESTIONES PREVIAS:</vt:lpstr>
      <vt:lpstr>OBJETIVO:</vt:lpstr>
      <vt:lpstr>Problemas actuales detectados en la gestión del día a día:</vt:lpstr>
      <vt:lpstr>PROGRAMA</vt:lpstr>
      <vt:lpstr>Presentación de PowerPoint</vt:lpstr>
      <vt:lpstr>MARCO JURÍDICO DE LAS INDEMNIZACIONES POR RAZÓN DEL SERVICIO EN LA UNIVERSIDAD DE VALLADOLID: </vt:lpstr>
      <vt:lpstr>MARCO JURÍDICO DE LAS INDEMNIZACIONES POR RAZÓN DEL SERVICIO EN LA UNIVERSIDAD DE VALLADOLID:</vt:lpstr>
      <vt:lpstr>MARCO JURÍDICO DE LAS INDEMNIZACIONES POR RAZÓN DEL SERVICIO EN LA UNIVERSIDAD DE VALLADOLID:</vt:lpstr>
      <vt:lpstr>MARCO JURÍDICO DE LAS INDEMNIZACIONES POR RAZÓN DEL SERVICIO EN LA UNIVERSIDAD DE VALLADOLID:</vt:lpstr>
      <vt:lpstr>CONCEPTOS BÁSICOS</vt:lpstr>
      <vt:lpstr>CONCEPTOS BÁSICOS:</vt:lpstr>
      <vt:lpstr>CUMPLIMENTACIÓN DE IMPRESOS</vt:lpstr>
      <vt:lpstr>Presentación de PowerPoint</vt:lpstr>
      <vt:lpstr>IMPRESOS COMISIÓN DE SERVICIOS</vt:lpstr>
      <vt:lpstr>Presentación de PowerPoint</vt:lpstr>
      <vt:lpstr>Presentación de PowerPoint</vt:lpstr>
      <vt:lpstr> </vt:lpstr>
      <vt:lpstr>TRAMITACIÓN DE LA SOLICITUD COMISIÓN DE SERVICIO con derecho a indemnización.</vt:lpstr>
      <vt:lpstr>Errores frecuentes:</vt:lpstr>
      <vt:lpstr>CUENTA JUSTIFICATIVA  DE COMISIÓN DE SERVICIO </vt:lpstr>
      <vt:lpstr>Errores frecuentes:</vt:lpstr>
      <vt:lpstr>GASTOS INDEMNIZABLES</vt:lpstr>
      <vt:lpstr>GASTOS INDEMNIZABLES</vt:lpstr>
      <vt:lpstr>DIETAS DE MANUTENCIÓN </vt:lpstr>
      <vt:lpstr>JUSTIFICACIÓN DE GASTOS DE ALOJAMIENTO (punto 2. de la cuenta justificativa)</vt:lpstr>
      <vt:lpstr>JUSTIFICACION DE GASTOS DE ALOJAMIENTO (punto 2. de la cuenta justificativa)</vt:lpstr>
      <vt:lpstr>CÁLCULO E IMPORTE DE GASTOS DE DESPLAZAMIENTO (punto 3. de la cuenta justificativa)</vt:lpstr>
      <vt:lpstr>CÁLCULO E IMPORTE DE GASTOS DE DESPLAZAMIENTO (punto 3. de la cuenta justificativa)</vt:lpstr>
      <vt:lpstr>CÁLCULO E IMPORTE DE GASTOS DE DESPLAZAMIENTO (punto 3. de la cuenta justificativa)</vt:lpstr>
      <vt:lpstr>GASTOS DE VIAJE</vt:lpstr>
      <vt:lpstr>Errores frecuentes</vt:lpstr>
      <vt:lpstr>SOLICITUD DE AUTORIZACIÓN DE EXCEPCIONALIDADES</vt:lpstr>
      <vt:lpstr>Errores frecuentes:</vt:lpstr>
      <vt:lpstr>TRANSFERENCIAS INTERNACIONALES (INSTRUCCIONES APERTURA EJERCICIO ECONÓMICO)</vt:lpstr>
      <vt:lpstr>UNIDADES GESTORAS DE: COMISIONES DE SERVICIOS Y GASTOS ASOCIADOS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FORMACIÓN: INDEMNIZACIONES POR RAZÓN DEL SERVICIO</dc:title>
  <dc:creator>AMELIA DOMINGUEZ PEREZ</dc:creator>
  <cp:lastModifiedBy>AMELIA DOMINGUEZ PEREZ</cp:lastModifiedBy>
  <cp:revision>214</cp:revision>
  <cp:lastPrinted>2025-10-17T09:24:11Z</cp:lastPrinted>
  <dcterms:created xsi:type="dcterms:W3CDTF">2025-09-25T14:00:05Z</dcterms:created>
  <dcterms:modified xsi:type="dcterms:W3CDTF">2025-10-22T12:27:11Z</dcterms:modified>
</cp:coreProperties>
</file>