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Kanit Light" panose="020B0604020202020204" charset="-34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artel Sans" panose="020B0604020202020204" charset="0"/>
      <p:regular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stiga.uva.es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hyperlink" Target="mailto:gesti&#243;n.proyectos.investigacion@uva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investiga.uva.es/gestion-y-resultados/gestion-y-apoyo-a-la-investigacion/solicitudes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544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Líneas de investigación: tu pasaporte a la continuidad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Garantiza la estabilidad y el crecimiento en tu carrera investigadora.</a:t>
            </a:r>
            <a:endParaRPr lang="en-US" sz="175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C3883A-6696-43FC-AF7D-82EA982B3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8287" y="333172"/>
            <a:ext cx="2871216" cy="17007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DAFEF5-EAD6-4046-A761-42BACCC78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228" y="7035578"/>
            <a:ext cx="1114766" cy="11147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77011" y="7603958"/>
            <a:ext cx="702217" cy="546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930" y="781169"/>
            <a:ext cx="7592139" cy="1385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Conclusiones y Próximos Pasos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30" y="2499122"/>
            <a:ext cx="554236" cy="5542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930" y="3275052"/>
            <a:ext cx="230897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Identifica tu línea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5930" y="3754517"/>
            <a:ext cx="2308979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Define tu especialización y enfoque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51" y="2499122"/>
            <a:ext cx="554236" cy="55423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17451" y="3275052"/>
            <a:ext cx="2308979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Prepara documentación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3417451" y="4100989"/>
            <a:ext cx="2308979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Memoria justificativa completa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972" y="2499122"/>
            <a:ext cx="554236" cy="55423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972" y="3275052"/>
            <a:ext cx="230909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Forma equipo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058972" y="3754517"/>
            <a:ext cx="2309098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Alianzas estratégicas interdisciplinares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30" y="5483662"/>
            <a:ext cx="554236" cy="55423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930" y="6259592"/>
            <a:ext cx="230897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Proyecta futuro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75930" y="6739057"/>
            <a:ext cx="2308979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Plan de crecimiento sostenible</a:t>
            </a:r>
            <a:endParaRPr lang="en-US" sz="17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CEAAEB6-3D35-4D34-9B9C-9F1252D40267}"/>
              </a:ext>
            </a:extLst>
          </p:cNvPr>
          <p:cNvSpPr/>
          <p:nvPr/>
        </p:nvSpPr>
        <p:spPr>
          <a:xfrm>
            <a:off x="3860839" y="5483662"/>
            <a:ext cx="4978361" cy="1739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Martel Sans" panose="020B0604020202020204" charset="0"/>
                <a:cs typeface="Martel Sans" panose="020B0604020202020204" charset="0"/>
              </a:rPr>
              <a:t>MAS INFORMACIÓN: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u="sng" dirty="0">
                <a:solidFill>
                  <a:srgbClr val="0563C1"/>
                </a:solidFill>
                <a:effectLst/>
                <a:latin typeface="Martel Sans" panose="020B0604020202020204" charset="0"/>
                <a:ea typeface="Times New Roman" panose="02020603050405020304" pitchFamily="18" charset="0"/>
                <a:cs typeface="Martel Sans" panose="020B0604020202020204" charset="0"/>
                <a:hlinkClick r:id="rId8"/>
              </a:rPr>
              <a:t>https://investiga.uva.es/</a:t>
            </a:r>
            <a:r>
              <a:rPr lang="es-ES" sz="1800" dirty="0">
                <a:effectLst/>
                <a:latin typeface="Martel Sans" panose="020B0604020202020204" charset="0"/>
                <a:ea typeface="Times New Roman" panose="02020603050405020304" pitchFamily="18" charset="0"/>
                <a:cs typeface="Martel Sans" panose="020B0604020202020204" charset="0"/>
              </a:rPr>
              <a:t> (emoji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Martel Sans" panose="020B0604020202020204" charset="0"/>
                <a:ea typeface="Times New Roman" panose="02020603050405020304" pitchFamily="18" charset="0"/>
                <a:cs typeface="Martel Sans" panose="020B0604020202020204" charset="0"/>
              </a:rPr>
              <a:t> web)</a:t>
            </a:r>
            <a:endParaRPr lang="es-ES" sz="1800" dirty="0">
              <a:effectLst/>
              <a:latin typeface="Martel Sans" panose="020B0604020202020204" charset="0"/>
              <a:ea typeface="Calibri" panose="020F0502020204030204" pitchFamily="34" charset="0"/>
              <a:cs typeface="Martel Sans" panose="020B060402020202020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u="sng" dirty="0">
                <a:solidFill>
                  <a:srgbClr val="0563C1"/>
                </a:solidFill>
                <a:effectLst/>
                <a:latin typeface="Martel Sans" panose="020B0604020202020204" charset="0"/>
                <a:ea typeface="Times New Roman" panose="02020603050405020304" pitchFamily="18" charset="0"/>
                <a:cs typeface="Martel Sans" panose="020B0604020202020204" charset="0"/>
                <a:hlinkClick r:id="rId9"/>
              </a:rPr>
              <a:t>gestión.proyectos.investigacion@uva.es</a:t>
            </a:r>
            <a:r>
              <a:rPr lang="es-ES" sz="1800" dirty="0">
                <a:effectLst/>
                <a:latin typeface="Martel Sans" panose="020B0604020202020204" charset="0"/>
                <a:ea typeface="Times New Roman" panose="02020603050405020304" pitchFamily="18" charset="0"/>
                <a:cs typeface="Martel Sans" panose="020B0604020202020204" charset="0"/>
              </a:rPr>
              <a:t> (emoji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mail)</a:t>
            </a:r>
            <a:endParaRPr lang="es-ES" sz="1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9345" y="109975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Normativa Aplicable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568118" y="4401147"/>
            <a:ext cx="3664863" cy="1508695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ES" dirty="0"/>
          </a:p>
        </p:txBody>
      </p:sp>
      <p:sp>
        <p:nvSpPr>
          <p:cNvPr id="5" name="Text 2"/>
          <p:cNvSpPr/>
          <p:nvPr/>
        </p:nvSpPr>
        <p:spPr>
          <a:xfrm>
            <a:off x="553018" y="4441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Ley </a:t>
            </a:r>
            <a:r>
              <a:rPr lang="en-US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Orgánica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2/2023-LOSU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22779" y="5033701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</a:t>
            </a: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LOSU Art. 60- </a:t>
            </a:r>
            <a:r>
              <a:rPr lang="en-US" sz="12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Función</a:t>
            </a: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</a:t>
            </a:r>
            <a:r>
              <a:rPr lang="en-US" sz="12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transferencia</a:t>
            </a: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del </a:t>
            </a:r>
            <a:r>
              <a:rPr lang="en-US" sz="12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conocimiento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)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444527" y="4401147"/>
            <a:ext cx="3664863" cy="1596894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50286" y="44054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Ley 17/2022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50286" y="4852251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Reforma de contratación (art. 23 bis y 32 bis)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0442" y="6425744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6425744"/>
            <a:ext cx="31868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Principios fundamentales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14875" y="6901100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Transparencia, mérito, capacidad e igualdad</a:t>
            </a:r>
            <a:endParaRPr lang="en-US" sz="1750" dirty="0"/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13165AEB-2AAE-4289-B13B-9D9B7ECDCD81}"/>
              </a:ext>
            </a:extLst>
          </p:cNvPr>
          <p:cNvSpPr/>
          <p:nvPr/>
        </p:nvSpPr>
        <p:spPr>
          <a:xfrm>
            <a:off x="559415" y="1971220"/>
            <a:ext cx="7556421" cy="2143580"/>
          </a:xfrm>
          <a:prstGeom prst="roundRect">
            <a:avLst>
              <a:gd name="adj" fmla="val 7205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pPr>
              <a:spcBef>
                <a:spcPts val="900"/>
              </a:spcBef>
            </a:pPr>
            <a:r>
              <a:rPr lang="es-ES" sz="2200" dirty="0">
                <a:solidFill>
                  <a:srgbClr val="2C3249"/>
                </a:solidFill>
                <a:latin typeface="Kanit Light" pitchFamily="34" charset="0"/>
                <a:cs typeface="Kanit Light" pitchFamily="34" charset="-120"/>
              </a:rPr>
              <a:t>Ley 14/2011 de la Ciencia, la Tecnología y la Innovación (LCTI):</a:t>
            </a:r>
          </a:p>
          <a:p>
            <a:pPr marL="1600017" lvl="1" indent="-685800">
              <a:spcBef>
                <a:spcPts val="900"/>
              </a:spcBef>
              <a:buSzPct val="80000"/>
              <a:buFont typeface="Wingdings" pitchFamily="2" charset="2"/>
              <a:buChar char="§"/>
            </a:pPr>
            <a:r>
              <a:rPr lang="es-ES" sz="12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Contratación estable y promoción de personal investigador.</a:t>
            </a:r>
          </a:p>
          <a:p>
            <a:pPr marL="1600017" lvl="1" indent="-685800">
              <a:spcBef>
                <a:spcPts val="900"/>
              </a:spcBef>
              <a:buSzPct val="80000"/>
              <a:buFont typeface="Wingdings" pitchFamily="2" charset="2"/>
              <a:buChar char="§"/>
            </a:pPr>
            <a:r>
              <a:rPr lang="es-ES" sz="12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Principios de mérito, igualdad y transparencia en procesos de selección.</a:t>
            </a:r>
          </a:p>
          <a:p>
            <a:pPr marL="1600017" lvl="1" indent="-685800">
              <a:spcBef>
                <a:spcPts val="900"/>
              </a:spcBef>
              <a:buSzPct val="80000"/>
              <a:buFont typeface="Wingdings" pitchFamily="2" charset="2"/>
              <a:buChar char="§"/>
            </a:pPr>
            <a:r>
              <a:rPr lang="es-ES" sz="12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Fomento de líneas estratégicas de investigación.</a:t>
            </a:r>
          </a:p>
          <a:p>
            <a:pPr marL="1600017" lvl="1" indent="-685800">
              <a:spcBef>
                <a:spcPts val="900"/>
              </a:spcBef>
              <a:buSzPct val="80000"/>
              <a:buFont typeface="Wingdings" pitchFamily="2" charset="2"/>
              <a:buChar char="§"/>
            </a:pPr>
            <a:r>
              <a:rPr lang="es-ES" sz="12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Impulso al acceso abierto a los resultados científicos</a:t>
            </a:r>
            <a:r>
              <a:rPr lang="es-ES" sz="1400" kern="0" dirty="0">
                <a:solidFill>
                  <a:srgbClr val="0E0E0E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Objeto y Ámbito de Aplicación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Creación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Facilitar gestión de líneas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Contratación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Personal con fondos de proyectos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Crecimiento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Desarrollo investigador sostenible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93710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¿Qué son las Líneas de Investigación?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Alineación estratégica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42913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 políticas institucionales y europeas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Organización eficiente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7124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Planificación de recursos y talento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31190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Agrupación de proyectos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1569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Contratos y actividades científicas relacionadas</a:t>
            </a:r>
            <a:endParaRPr lang="en-US" sz="175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E402BE-C629-471C-88C4-14090B86F426}"/>
              </a:ext>
            </a:extLst>
          </p:cNvPr>
          <p:cNvSpPr/>
          <p:nvPr/>
        </p:nvSpPr>
        <p:spPr>
          <a:xfrm>
            <a:off x="12728019" y="7684168"/>
            <a:ext cx="1902381" cy="48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57518"/>
            <a:ext cx="69455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Cómo Obtener tu Pasaporte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686901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3790" y="6253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Define tu eje temático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744295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Especialización y enfoque claro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4704" y="5346621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54704" y="5913596"/>
            <a:ext cx="38527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Consolida proyectos y alianzas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404015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Redes de colaboración estratégicas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5738" y="5006459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15738" y="55734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Accede a financiación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063853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Recursos para contratos y crecimiento</a:t>
            </a:r>
            <a:endParaRPr lang="en-US" sz="175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0262A7A-525C-4CD5-9C76-B27974E0949B}"/>
              </a:ext>
            </a:extLst>
          </p:cNvPr>
          <p:cNvSpPr/>
          <p:nvPr/>
        </p:nvSpPr>
        <p:spPr>
          <a:xfrm>
            <a:off x="12728019" y="7684168"/>
            <a:ext cx="1902381" cy="48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36151"/>
            <a:ext cx="59821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Solicitud y Modificación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1685092"/>
            <a:ext cx="30480" cy="5908238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218015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19402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198274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1911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Solicitud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954055" y="2402324"/>
            <a:ext cx="6396156" cy="987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Solicitud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disponible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https://investiga.uva.es/gestion-y-resultados/gestion-y-apoyo-a-la-investigacion/solicitudes</a:t>
            </a:r>
            <a:r>
              <a:rPr lang="es-ES" sz="1800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endParaRPr lang="es-ES" sz="18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1325356" y="34794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3134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92" y="3177420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04455" y="3302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04455" y="3622834"/>
            <a:ext cx="5968878" cy="1123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Comisión de Investigación</a:t>
            </a:r>
          </a:p>
          <a:p>
            <a:pPr marL="171450" indent="-171450" algn="l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Viabilidad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técnica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y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económica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(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mínimo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10.000 euros)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Disponibilidad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de fondos y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recursos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materiales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(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mínimo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10.000 euros)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Coherencia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con los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objetivos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estratégicos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de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investigación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de la Universidad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Capacidad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de la persona/s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responsables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para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gestionar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la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línea</a:t>
            </a:r>
            <a:r>
              <a:rPr lang="en-US" sz="1000" dirty="0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 de </a:t>
            </a:r>
            <a:r>
              <a:rPr lang="en-US" sz="1000" dirty="0" err="1">
                <a:solidFill>
                  <a:srgbClr val="2C3249"/>
                </a:solidFill>
                <a:latin typeface="Martel Sans" pitchFamily="34" charset="0"/>
                <a:cs typeface="Martel Sans" pitchFamily="34" charset="-120"/>
              </a:rPr>
              <a:t>investigació</a:t>
            </a:r>
            <a:r>
              <a:rPr lang="en-US" sz="1000" dirty="0" err="1"/>
              <a:t>n</a:t>
            </a:r>
            <a:endParaRPr lang="en-US" sz="1000" dirty="0"/>
          </a:p>
        </p:txBody>
      </p:sp>
      <p:sp>
        <p:nvSpPr>
          <p:cNvPr id="15" name="Shape 10"/>
          <p:cNvSpPr/>
          <p:nvPr/>
        </p:nvSpPr>
        <p:spPr>
          <a:xfrm>
            <a:off x="1304092" y="499252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48215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65" y="490658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04455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Aprobación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097881" y="522876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Comisión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Investigación del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Consejo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Gobierno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78144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21" name="Shape 15"/>
          <p:cNvSpPr/>
          <p:nvPr/>
        </p:nvSpPr>
        <p:spPr>
          <a:xfrm>
            <a:off x="793790" y="65415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60" y="6584037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Modificación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7003613"/>
            <a:ext cx="6167199" cy="78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Mediante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solicitud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motivada</a:t>
            </a:r>
            <a:endParaRPr lang="en-US" sz="1750" dirty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(</a:t>
            </a:r>
            <a:r>
              <a:rPr lang="en-US" sz="1100" dirty="0" err="1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resolución</a:t>
            </a:r>
            <a:r>
              <a:rPr lang="en-US" sz="1100" dirty="0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30 días </a:t>
            </a:r>
            <a:r>
              <a:rPr lang="en-US" sz="1100" dirty="0" err="1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hábiles</a:t>
            </a:r>
            <a:r>
              <a:rPr lang="en-US" sz="1100" dirty="0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previo</a:t>
            </a:r>
            <a:r>
              <a:rPr lang="en-US" sz="1100" dirty="0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informe</a:t>
            </a:r>
            <a:r>
              <a:rPr lang="en-US" sz="1100" dirty="0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del la </a:t>
            </a:r>
            <a:r>
              <a:rPr lang="en-US" sz="1100" dirty="0" err="1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comisión</a:t>
            </a:r>
            <a:r>
              <a:rPr lang="en-US" sz="1100" dirty="0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Investigación)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5" name="Shape 11">
            <a:extLst>
              <a:ext uri="{FF2B5EF4-FFF2-40B4-BE49-F238E27FC236}">
                <a16:creationId xmlns:a16="http://schemas.microsoft.com/office/drawing/2014/main" id="{9CC20851-78C0-4976-B6B4-5DD6DDCE8EE5}"/>
              </a:ext>
            </a:extLst>
          </p:cNvPr>
          <p:cNvSpPr/>
          <p:nvPr/>
        </p:nvSpPr>
        <p:spPr>
          <a:xfrm>
            <a:off x="793790" y="56561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14CF033-6811-487D-B5CF-13B549E93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776" y="5656124"/>
            <a:ext cx="400050" cy="523875"/>
          </a:xfrm>
          <a:prstGeom prst="rect">
            <a:avLst/>
          </a:prstGeom>
        </p:spPr>
      </p:pic>
      <p:sp>
        <p:nvSpPr>
          <p:cNvPr id="28" name="Shape 14">
            <a:extLst>
              <a:ext uri="{FF2B5EF4-FFF2-40B4-BE49-F238E27FC236}">
                <a16:creationId xmlns:a16="http://schemas.microsoft.com/office/drawing/2014/main" id="{A1B53462-AF1D-44B2-B27D-B25DB1110A2F}"/>
              </a:ext>
            </a:extLst>
          </p:cNvPr>
          <p:cNvSpPr/>
          <p:nvPr/>
        </p:nvSpPr>
        <p:spPr>
          <a:xfrm>
            <a:off x="1261197" y="601093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CEC41FFE-818E-4046-92B3-86E57FDE3716}"/>
              </a:ext>
            </a:extLst>
          </p:cNvPr>
          <p:cNvSpPr/>
          <p:nvPr/>
        </p:nvSpPr>
        <p:spPr>
          <a:xfrm>
            <a:off x="2070037" y="582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Comunicación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al IP: </a:t>
            </a:r>
            <a:r>
              <a:rPr lang="en-US" sz="2200" dirty="0">
                <a:solidFill>
                  <a:srgbClr val="FF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15 días </a:t>
            </a:r>
            <a:r>
              <a:rPr lang="en-US" sz="2200" dirty="0" err="1">
                <a:solidFill>
                  <a:srgbClr val="FF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hábiles</a:t>
            </a:r>
            <a:r>
              <a:rPr lang="en-US" sz="2200" dirty="0">
                <a:solidFill>
                  <a:srgbClr val="FF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desde</a:t>
            </a:r>
            <a:r>
              <a:rPr lang="en-US" sz="2200" dirty="0">
                <a:solidFill>
                  <a:srgbClr val="FF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la </a:t>
            </a:r>
            <a:r>
              <a:rPr lang="en-US" sz="2200" dirty="0" err="1">
                <a:solidFill>
                  <a:srgbClr val="FF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solicitud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3013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Contratación de Personal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Proyectos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269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Contratación con cargo a fondos específicos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1337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Normativa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624143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Cumplimiento de legislación laboral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Selección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607671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Basada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mérito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capacidad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e igualdad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Estabilidad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07671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Continuidad investigadora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81C07C2-0259-4298-894F-64F7112830EC}"/>
              </a:ext>
            </a:extLst>
          </p:cNvPr>
          <p:cNvSpPr/>
          <p:nvPr/>
        </p:nvSpPr>
        <p:spPr>
          <a:xfrm>
            <a:off x="12728019" y="7684168"/>
            <a:ext cx="1902381" cy="48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Globo: flecha izquierda 19">
            <a:extLst>
              <a:ext uri="{FF2B5EF4-FFF2-40B4-BE49-F238E27FC236}">
                <a16:creationId xmlns:a16="http://schemas.microsoft.com/office/drawing/2014/main" id="{766BAA1F-9F8A-4AF3-AE7D-7F74811F66D7}"/>
              </a:ext>
            </a:extLst>
          </p:cNvPr>
          <p:cNvSpPr/>
          <p:nvPr/>
        </p:nvSpPr>
        <p:spPr>
          <a:xfrm>
            <a:off x="7645705" y="308472"/>
            <a:ext cx="4968607" cy="2493307"/>
          </a:xfrm>
          <a:prstGeom prst="leftArrowCallout">
            <a:avLst>
              <a:gd name="adj1" fmla="val 1174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Indefinidos</a:t>
            </a:r>
            <a:r>
              <a:rPr lang="es-E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Personal </a:t>
            </a:r>
            <a:r>
              <a:rPr lang="es-ES" sz="1400" u="sng" dirty="0"/>
              <a:t>investigador</a:t>
            </a:r>
            <a:r>
              <a:rPr lang="es-ES" sz="1400" dirty="0"/>
              <a:t> (predoctoral o postdoctoral)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Personal  </a:t>
            </a:r>
            <a:r>
              <a:rPr lang="es-ES" sz="1400" u="sng" dirty="0"/>
              <a:t>técnico</a:t>
            </a:r>
            <a:r>
              <a:rPr lang="es-ES" sz="1400" dirty="0"/>
              <a:t> (grado o master)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Personal de </a:t>
            </a:r>
            <a:r>
              <a:rPr lang="es-ES" sz="1400" u="sng" dirty="0"/>
              <a:t>gestión</a:t>
            </a:r>
          </a:p>
          <a:p>
            <a:pPr algn="ctr"/>
            <a:r>
              <a:rPr lang="es-ES" sz="1400" b="1" dirty="0"/>
              <a:t>Duración determinada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400" dirty="0"/>
              <a:t>Excepcional y cumpliendo los requisitos legalmente establecidos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106801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Disolución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de una </a:t>
            </a: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linea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de </a:t>
            </a: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investigación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/>
              <a:t>Causas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Finalización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del period sin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solicitud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prórroga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Objetivos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alcanzados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y no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requieren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continuidad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Falta de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financiación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o fondos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necesarios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6894442" y="36798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Proceso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136812" y="52676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Distribución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 fondos no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agotados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136811" y="464763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Resolución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: 30 días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hábiles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,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previo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informe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comisión</a:t>
            </a: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investigación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136812" y="58558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No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podrán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quedar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contratataciones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pendientes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     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ni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resoluciones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laborales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sin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ejecutar</a:t>
            </a:r>
            <a:endParaRPr lang="en-US" sz="175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DE9128-5CB5-49CD-8EEB-A0BD4F5ABEAB}"/>
              </a:ext>
            </a:extLst>
          </p:cNvPr>
          <p:cNvSpPr/>
          <p:nvPr/>
        </p:nvSpPr>
        <p:spPr>
          <a:xfrm>
            <a:off x="12728019" y="7684168"/>
            <a:ext cx="1902381" cy="48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6ADD4839-C786-49E8-8013-9D241ED4C84C}"/>
              </a:ext>
            </a:extLst>
          </p:cNvPr>
          <p:cNvSpPr/>
          <p:nvPr/>
        </p:nvSpPr>
        <p:spPr>
          <a:xfrm>
            <a:off x="793790" y="55981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Petición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del personal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participante</a:t>
            </a:r>
            <a:endParaRPr lang="en-US" sz="175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5B937DA8-71F8-435D-BCDF-083A450FF00D}"/>
              </a:ext>
            </a:extLst>
          </p:cNvPr>
          <p:cNvSpPr/>
          <p:nvPr/>
        </p:nvSpPr>
        <p:spPr>
          <a:xfrm>
            <a:off x="7136812" y="41985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Petición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del responsible al Vicerrector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competente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787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Control, Supervisión y Revisión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916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73415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691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Seguimiento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18206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Control técnico y económico continuo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40269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06943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4026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Informes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51735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Documentación periódica de avances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40472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Auditorías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Evaluaciones internas y externas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69750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74000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69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718792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Posible cancelación por incumplimiento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503</Words>
  <Application>Microsoft Office PowerPoint</Application>
  <PresentationFormat>Personalizado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Martel Sans</vt:lpstr>
      <vt:lpstr>Times New Roman</vt:lpstr>
      <vt:lpstr>Lato</vt:lpstr>
      <vt:lpstr>Kanit Light</vt:lpstr>
      <vt:lpstr>Calibri</vt:lpstr>
      <vt:lpstr>Symbol</vt:lpstr>
      <vt:lpstr>Wingdings</vt:lpstr>
      <vt:lpstr>Franklin Gothic Book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MARIA EUGENIA SAENZ DE MIERA DE CELIS</cp:lastModifiedBy>
  <cp:revision>9</cp:revision>
  <dcterms:created xsi:type="dcterms:W3CDTF">2025-04-07T08:32:46Z</dcterms:created>
  <dcterms:modified xsi:type="dcterms:W3CDTF">2025-04-10T08:07:30Z</dcterms:modified>
</cp:coreProperties>
</file>